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handoutMasterIdLst>
    <p:handoutMasterId r:id="rId32"/>
  </p:handoutMasterIdLst>
  <p:sldIdLst>
    <p:sldId id="374" r:id="rId2"/>
    <p:sldId id="428" r:id="rId3"/>
    <p:sldId id="429" r:id="rId4"/>
    <p:sldId id="430" r:id="rId5"/>
    <p:sldId id="443" r:id="rId6"/>
    <p:sldId id="444" r:id="rId7"/>
    <p:sldId id="432" r:id="rId8"/>
    <p:sldId id="445" r:id="rId9"/>
    <p:sldId id="446" r:id="rId10"/>
    <p:sldId id="447" r:id="rId11"/>
    <p:sldId id="448" r:id="rId12"/>
    <p:sldId id="449" r:id="rId13"/>
    <p:sldId id="435" r:id="rId14"/>
    <p:sldId id="450" r:id="rId15"/>
    <p:sldId id="451" r:id="rId16"/>
    <p:sldId id="452" r:id="rId17"/>
    <p:sldId id="453" r:id="rId18"/>
    <p:sldId id="455" r:id="rId19"/>
    <p:sldId id="456" r:id="rId20"/>
    <p:sldId id="454" r:id="rId21"/>
    <p:sldId id="438" r:id="rId22"/>
    <p:sldId id="457" r:id="rId23"/>
    <p:sldId id="458" r:id="rId24"/>
    <p:sldId id="460" r:id="rId25"/>
    <p:sldId id="459" r:id="rId26"/>
    <p:sldId id="461" r:id="rId27"/>
    <p:sldId id="463" r:id="rId28"/>
    <p:sldId id="462" r:id="rId29"/>
    <p:sldId id="442" r:id="rId30"/>
  </p:sldIdLst>
  <p:sldSz cx="9144000" cy="5143500" type="screen16x9"/>
  <p:notesSz cx="6858000" cy="9144000"/>
  <p:embeddedFontLst>
    <p:embeddedFont>
      <p:font typeface="黑体" panose="02010609060101010101" pitchFamily="49" charset="-122"/>
      <p:regular r:id="rId33"/>
    </p:embeddedFont>
    <p:embeddedFont>
      <p:font typeface="汉仪大宋简" panose="02010600030101010101" charset="-122"/>
      <p:regular r:id="rId34"/>
    </p:embeddedFont>
    <p:embeddedFont>
      <p:font typeface="汉仪旗黑-50S" panose="02010600030101010101" charset="-122"/>
      <p:regular r:id="rId35"/>
    </p:embeddedFont>
    <p:embeddedFont>
      <p:font typeface="仿宋" panose="02010609060101010101" pitchFamily="49" charset="-122"/>
      <p:regular r:id="rId36"/>
    </p:embeddedFont>
  </p:embeddedFontLst>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58" userDrawn="1">
          <p15:clr>
            <a:srgbClr val="A4A3A4"/>
          </p15:clr>
        </p15:guide>
        <p15:guide id="2" pos="5624" userDrawn="1">
          <p15:clr>
            <a:srgbClr val="A4A3A4"/>
          </p15:clr>
        </p15:guide>
        <p15:guide id="3" orient="horz" pos="1212" userDrawn="1">
          <p15:clr>
            <a:srgbClr val="A4A3A4"/>
          </p15:clr>
        </p15:guide>
        <p15:guide id="4" orient="horz" pos="1257" userDrawn="1">
          <p15:clr>
            <a:srgbClr val="A4A3A4"/>
          </p15:clr>
        </p15:guide>
        <p15:guide id="5" orient="horz" pos="3072" userDrawn="1">
          <p15:clr>
            <a:srgbClr val="A4A3A4"/>
          </p15:clr>
        </p15:guide>
        <p15:guide id="6" orient="horz" pos="3040" userDrawn="1">
          <p15:clr>
            <a:srgbClr val="A4A3A4"/>
          </p15:clr>
        </p15:guide>
        <p15:guide id="7" pos="2880" userDrawn="1">
          <p15:clr>
            <a:srgbClr val="A4A3A4"/>
          </p15:clr>
        </p15:guide>
        <p15:guide id="8" orient="horz" pos="200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D4E89"/>
    <a:srgbClr val="F2F2F2"/>
    <a:srgbClr val="35286D"/>
    <a:srgbClr val="85A299"/>
    <a:srgbClr val="92A286"/>
    <a:srgbClr val="A0AE95"/>
    <a:srgbClr val="EEF2F5"/>
    <a:srgbClr val="F6F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660"/>
  </p:normalViewPr>
  <p:slideViewPr>
    <p:cSldViewPr snapToGrid="0" showGuides="1">
      <p:cViewPr varScale="1">
        <p:scale>
          <a:sx n="68" d="100"/>
          <a:sy n="68" d="100"/>
        </p:scale>
        <p:origin x="58" y="970"/>
      </p:cViewPr>
      <p:guideLst>
        <p:guide pos="158"/>
        <p:guide pos="5624"/>
        <p:guide orient="horz" pos="1212"/>
        <p:guide orient="horz" pos="1257"/>
        <p:guide orient="horz" pos="3072"/>
        <p:guide orient="horz" pos="3040"/>
        <p:guide pos="2880"/>
        <p:guide orient="horz" pos="20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0S" panose="00020600040101010101" charset="-122"/>
              <a:ea typeface="汉仪旗黑-50S"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0S" panose="00020600040101010101" charset="-122"/>
              </a:rPr>
              <a:t>2024-06-30</a:t>
            </a:fld>
            <a:endParaRPr lang="zh-CN" altLang="en-US">
              <a:latin typeface="汉仪旗黑-50S"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0S" panose="00020600040101010101" charset="-122"/>
              <a:ea typeface="汉仪旗黑-50S"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0S" panose="00020600040101010101" charset="-122"/>
              </a:rPr>
              <a:t>‹#›</a:t>
            </a:fld>
            <a:endParaRPr lang="zh-CN" altLang="en-US">
              <a:latin typeface="汉仪旗黑-50S"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0S" panose="00020600040101010101" charset="-122"/>
                <a:ea typeface="汉仪旗黑-50S"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0S" panose="00020600040101010101" charset="-122"/>
                <a:ea typeface="汉仪旗黑-50S" panose="00020600040101010101" charset="-122"/>
              </a:defRPr>
            </a:lvl1pPr>
          </a:lstStyle>
          <a:p>
            <a:fld id="{D2A48B96-639E-45A3-A0BA-2464DFDB1FAA}" type="datetimeFigureOut">
              <a:rPr lang="zh-CN" altLang="en-US" smtClean="0"/>
              <a:t>2024-06-30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0S" panose="00020600040101010101" charset="-122"/>
                <a:ea typeface="汉仪旗黑-50S"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0S" panose="00020600040101010101" charset="-122"/>
                <a:ea typeface="汉仪旗黑-50S" panose="0002060004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1pPr>
    <a:lvl2pPr marL="4572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2pPr>
    <a:lvl3pPr marL="9144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3pPr>
    <a:lvl4pPr marL="13716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4pPr>
    <a:lvl5pPr marL="18288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2" name="图片占位符 3"/>
          <p:cNvSpPr>
            <a:spLocks noGrp="1"/>
          </p:cNvSpPr>
          <p:nvPr>
            <p:ph type="pic" sz="quarter" idx="10"/>
          </p:nvPr>
        </p:nvSpPr>
        <p:spPr>
          <a:xfrm>
            <a:off x="391026" y="1125742"/>
            <a:ext cx="2526995" cy="1649907"/>
          </a:xfrm>
          <a:prstGeom prst="roundRect">
            <a:avLst>
              <a:gd name="adj" fmla="val 2519"/>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defTabSz="457200"/>
            <a:endParaRPr lang="zh-CN" altLang="en-US"/>
          </a:p>
        </p:txBody>
      </p:sp>
      <p:sp>
        <p:nvSpPr>
          <p:cNvPr id="3" name="图片占位符 3"/>
          <p:cNvSpPr>
            <a:spLocks noGrp="1"/>
          </p:cNvSpPr>
          <p:nvPr>
            <p:ph type="pic" sz="quarter" idx="11"/>
          </p:nvPr>
        </p:nvSpPr>
        <p:spPr>
          <a:xfrm>
            <a:off x="397953" y="2947615"/>
            <a:ext cx="2526995" cy="1649907"/>
          </a:xfrm>
          <a:prstGeom prst="roundRect">
            <a:avLst>
              <a:gd name="adj" fmla="val 2519"/>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defTabSz="457200"/>
            <a:endParaRPr lang="zh-CN" altLang="en-US"/>
          </a:p>
        </p:txBody>
      </p:sp>
      <p:sp>
        <p:nvSpPr>
          <p:cNvPr id="4" name="矩形: 圆角 3"/>
          <p:cNvSpPr/>
          <p:nvPr userDrawn="1"/>
        </p:nvSpPr>
        <p:spPr>
          <a:xfrm>
            <a:off x="3061855" y="1125742"/>
            <a:ext cx="5853545" cy="1648800"/>
          </a:xfrm>
          <a:prstGeom prst="roundRect">
            <a:avLst>
              <a:gd name="adj" fmla="val 18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userDrawn="1"/>
        </p:nvSpPr>
        <p:spPr>
          <a:xfrm>
            <a:off x="3061855" y="2948168"/>
            <a:ext cx="5853545" cy="1648800"/>
          </a:xfrm>
          <a:prstGeom prst="roundRect">
            <a:avLst>
              <a:gd name="adj" fmla="val 18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2" name="图片占位符 3"/>
          <p:cNvSpPr>
            <a:spLocks noGrp="1"/>
          </p:cNvSpPr>
          <p:nvPr>
            <p:ph type="pic" sz="quarter" idx="10"/>
          </p:nvPr>
        </p:nvSpPr>
        <p:spPr>
          <a:xfrm>
            <a:off x="228600" y="1257057"/>
            <a:ext cx="4311249" cy="2648203"/>
          </a:xfrm>
          <a:prstGeom prst="roundRect">
            <a:avLst>
              <a:gd name="adj" fmla="val 0"/>
            </a:avLst>
          </a:prstGeom>
          <a:ln>
            <a:noFill/>
          </a:ln>
        </p:spPr>
        <p:txBody>
          <a:bodyPr/>
          <a:lstStyle/>
          <a:p>
            <a:endParaRPr lang="zh-CN" altLang="en-US"/>
          </a:p>
        </p:txBody>
      </p:sp>
      <p:sp>
        <p:nvSpPr>
          <p:cNvPr id="3" name="矩形: 圆角 2"/>
          <p:cNvSpPr/>
          <p:nvPr userDrawn="1"/>
        </p:nvSpPr>
        <p:spPr>
          <a:xfrm>
            <a:off x="4618004" y="1257471"/>
            <a:ext cx="4297396" cy="2647467"/>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335671" y="1241786"/>
            <a:ext cx="2002794" cy="1553879"/>
          </a:xfrm>
          <a:prstGeom prst="roundRect">
            <a:avLst>
              <a:gd name="adj" fmla="val 3990"/>
            </a:avLst>
          </a:prstGeom>
          <a:ln>
            <a:noFill/>
          </a:ln>
        </p:spPr>
        <p:txBody>
          <a:bodyPr/>
          <a:lstStyle/>
          <a:p>
            <a:endParaRPr lang="zh-CN" altLang="en-US"/>
          </a:p>
        </p:txBody>
      </p:sp>
      <p:sp>
        <p:nvSpPr>
          <p:cNvPr id="5" name="图片占位符 3"/>
          <p:cNvSpPr>
            <a:spLocks noGrp="1"/>
          </p:cNvSpPr>
          <p:nvPr>
            <p:ph type="pic" sz="quarter" idx="11"/>
          </p:nvPr>
        </p:nvSpPr>
        <p:spPr>
          <a:xfrm>
            <a:off x="2494254" y="1241786"/>
            <a:ext cx="2002794" cy="1553879"/>
          </a:xfrm>
          <a:prstGeom prst="roundRect">
            <a:avLst>
              <a:gd name="adj" fmla="val 2601"/>
            </a:avLst>
          </a:prstGeom>
          <a:ln>
            <a:noFill/>
          </a:ln>
        </p:spPr>
        <p:txBody>
          <a:bodyPr/>
          <a:lstStyle/>
          <a:p>
            <a:endParaRPr lang="zh-CN" altLang="en-US"/>
          </a:p>
        </p:txBody>
      </p:sp>
      <p:sp>
        <p:nvSpPr>
          <p:cNvPr id="6" name="图片占位符 3"/>
          <p:cNvSpPr>
            <a:spLocks noGrp="1"/>
          </p:cNvSpPr>
          <p:nvPr>
            <p:ph type="pic" sz="quarter" idx="12"/>
          </p:nvPr>
        </p:nvSpPr>
        <p:spPr>
          <a:xfrm>
            <a:off x="4652837" y="1241786"/>
            <a:ext cx="2002794" cy="1553879"/>
          </a:xfrm>
          <a:prstGeom prst="roundRect">
            <a:avLst>
              <a:gd name="adj" fmla="val 2601"/>
            </a:avLst>
          </a:prstGeom>
          <a:ln>
            <a:noFill/>
          </a:ln>
        </p:spPr>
        <p:txBody>
          <a:bodyPr/>
          <a:lstStyle/>
          <a:p>
            <a:endParaRPr lang="zh-CN" altLang="en-US"/>
          </a:p>
        </p:txBody>
      </p:sp>
      <p:sp>
        <p:nvSpPr>
          <p:cNvPr id="7" name="图片占位符 3"/>
          <p:cNvSpPr>
            <a:spLocks noGrp="1"/>
          </p:cNvSpPr>
          <p:nvPr>
            <p:ph type="pic" sz="quarter" idx="13"/>
          </p:nvPr>
        </p:nvSpPr>
        <p:spPr>
          <a:xfrm>
            <a:off x="6811421" y="1241786"/>
            <a:ext cx="2002794" cy="1553879"/>
          </a:xfrm>
          <a:prstGeom prst="roundRect">
            <a:avLst>
              <a:gd name="adj" fmla="val 3599"/>
            </a:avLst>
          </a:prstGeom>
          <a:ln>
            <a:noFill/>
          </a:ln>
        </p:spPr>
        <p:txBody>
          <a:bodyPr/>
          <a:lstStyle/>
          <a:p>
            <a:endParaRPr lang="zh-CN" altLang="en-US"/>
          </a:p>
        </p:txBody>
      </p:sp>
      <p:sp>
        <p:nvSpPr>
          <p:cNvPr id="8" name="矩形: 圆角 7"/>
          <p:cNvSpPr/>
          <p:nvPr userDrawn="1"/>
        </p:nvSpPr>
        <p:spPr>
          <a:xfrm>
            <a:off x="328980" y="2923083"/>
            <a:ext cx="2016177" cy="1555200"/>
          </a:xfrm>
          <a:prstGeom prst="roundRect">
            <a:avLst>
              <a:gd name="adj" fmla="val 25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485333" y="2923083"/>
            <a:ext cx="2016177" cy="1555200"/>
          </a:xfrm>
          <a:prstGeom prst="roundRect">
            <a:avLst>
              <a:gd name="adj" fmla="val 20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角 9"/>
          <p:cNvSpPr/>
          <p:nvPr userDrawn="1"/>
        </p:nvSpPr>
        <p:spPr>
          <a:xfrm>
            <a:off x="4641686" y="2923083"/>
            <a:ext cx="2016177" cy="1555200"/>
          </a:xfrm>
          <a:prstGeom prst="roundRect">
            <a:avLst>
              <a:gd name="adj" fmla="val 25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nvSpPr>
        <p:spPr>
          <a:xfrm>
            <a:off x="6798038" y="2923083"/>
            <a:ext cx="2016177" cy="1555200"/>
          </a:xfrm>
          <a:prstGeom prst="roundRect">
            <a:avLst>
              <a:gd name="adj" fmla="val 15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2" name="图片占位符 3"/>
          <p:cNvSpPr>
            <a:spLocks noGrp="1"/>
          </p:cNvSpPr>
          <p:nvPr>
            <p:ph type="pic" sz="quarter" idx="10"/>
          </p:nvPr>
        </p:nvSpPr>
        <p:spPr>
          <a:xfrm>
            <a:off x="228600" y="1031202"/>
            <a:ext cx="4311249" cy="1690541"/>
          </a:xfrm>
          <a:prstGeom prst="roundRect">
            <a:avLst>
              <a:gd name="adj" fmla="val 0"/>
            </a:avLst>
          </a:prstGeom>
          <a:ln>
            <a:noFill/>
          </a:ln>
        </p:spPr>
        <p:txBody>
          <a:bodyPr/>
          <a:lstStyle/>
          <a:p>
            <a:endParaRPr lang="zh-CN" altLang="en-US"/>
          </a:p>
        </p:txBody>
      </p:sp>
      <p:sp>
        <p:nvSpPr>
          <p:cNvPr id="4" name="图片占位符 3"/>
          <p:cNvSpPr>
            <a:spLocks noGrp="1"/>
          </p:cNvSpPr>
          <p:nvPr>
            <p:ph type="pic" sz="quarter" idx="11"/>
          </p:nvPr>
        </p:nvSpPr>
        <p:spPr>
          <a:xfrm>
            <a:off x="228600" y="2941177"/>
            <a:ext cx="4311249" cy="1690541"/>
          </a:xfrm>
          <a:prstGeom prst="roundRect">
            <a:avLst>
              <a:gd name="adj" fmla="val 0"/>
            </a:avLst>
          </a:prstGeom>
          <a:ln>
            <a:noFill/>
          </a:ln>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汉仪旗黑-50S" panose="00020600040101010101" charset="-122"/>
                <a:ea typeface="汉仪旗黑-50S" panose="00020600040101010101" charset="-122"/>
              </a:defRPr>
            </a:lvl1pPr>
          </a:lstStyle>
          <a:p>
            <a:fld id="{E0E4F6F8-8A1F-45CA-A63C-42611673908D}" type="datetime1">
              <a:rPr lang="zh-CN" altLang="en-US" smtClean="0"/>
              <a:t>2024-06-30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汉仪旗黑-50S" panose="00020600040101010101" charset="-122"/>
                <a:ea typeface="汉仪旗黑-50S" panose="00020600040101010101"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ea typeface="汉仪旗黑-50S" panose="00020600040101010101" charset="-122"/>
              </a:defRPr>
            </a:lvl1pPr>
          </a:lstStyle>
          <a:p>
            <a:fld id="{E431EDE2-ED55-47B1-BF0C-0EF98048EBB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685800" rtl="0" eaLnBrk="1" latinLnBrk="0" hangingPunct="1">
        <a:lnSpc>
          <a:spcPct val="90000"/>
        </a:lnSpc>
        <a:spcBef>
          <a:spcPct val="0"/>
        </a:spcBef>
        <a:buNone/>
        <a:defRPr sz="3300" kern="1200">
          <a:solidFill>
            <a:schemeClr val="tx1"/>
          </a:solidFill>
          <a:latin typeface="汉仪旗黑-50S" panose="00020600040101010101"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汉仪旗黑-50S" panose="00020600040101010101" charset="-122"/>
          <a:ea typeface="汉仪旗黑-50S" panose="00020600040101010101"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汉仪旗黑-50S" panose="00020600040101010101" charset="-122"/>
          <a:ea typeface="汉仪旗黑-50S" panose="00020600040101010101"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汉仪旗黑-50S" panose="00020600040101010101" charset="-122"/>
          <a:ea typeface="汉仪旗黑-50S" panose="00020600040101010101"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汉仪旗黑-50S" panose="00020600040101010101" charset="-122"/>
          <a:ea typeface="汉仪旗黑-50S" panose="00020600040101010101"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汉仪旗黑-50S" panose="00020600040101010101" charset="-122"/>
          <a:ea typeface="汉仪旗黑-50S" panose="0002060004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9" name="组合 8"/>
          <p:cNvGrpSpPr/>
          <p:nvPr/>
        </p:nvGrpSpPr>
        <p:grpSpPr>
          <a:xfrm>
            <a:off x="0" y="0"/>
            <a:ext cx="6291825" cy="5143500"/>
            <a:chOff x="0" y="0"/>
            <a:chExt cx="6291825" cy="5143500"/>
          </a:xfrm>
        </p:grpSpPr>
        <p:sp>
          <p:nvSpPr>
            <p:cNvPr id="25" name="任意多边形: 形状 24"/>
            <p:cNvSpPr/>
            <p:nvPr/>
          </p:nvSpPr>
          <p:spPr>
            <a:xfrm>
              <a:off x="12700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nvSpPr>
          <p:spPr>
            <a:xfrm>
              <a:off x="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4" name="组合 33"/>
          <p:cNvGrpSpPr/>
          <p:nvPr/>
        </p:nvGrpSpPr>
        <p:grpSpPr>
          <a:xfrm>
            <a:off x="709761" y="3184599"/>
            <a:ext cx="206964" cy="206964"/>
            <a:chOff x="712464" y="3381858"/>
            <a:chExt cx="355571" cy="355571"/>
          </a:xfrm>
        </p:grpSpPr>
        <p:sp>
          <p:nvSpPr>
            <p:cNvPr id="40" name="椭圆 39"/>
            <p:cNvSpPr/>
            <p:nvPr/>
          </p:nvSpPr>
          <p:spPr>
            <a:xfrm>
              <a:off x="712464" y="3381858"/>
              <a:ext cx="355571" cy="355571"/>
            </a:xfrm>
            <a:prstGeom prst="ellipse">
              <a:avLst/>
            </a:prstGeom>
            <a:solidFill>
              <a:srgbClr val="1D4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1" name="Freeform 5"/>
            <p:cNvSpPr>
              <a:spLocks noEditPoints="1"/>
            </p:cNvSpPr>
            <p:nvPr/>
          </p:nvSpPr>
          <p:spPr bwMode="auto">
            <a:xfrm>
              <a:off x="826867" y="3452381"/>
              <a:ext cx="126765" cy="214524"/>
            </a:xfrm>
            <a:custGeom>
              <a:avLst/>
              <a:gdLst>
                <a:gd name="T0" fmla="*/ 340 w 381"/>
                <a:gd name="T1" fmla="*/ 360 h 645"/>
                <a:gd name="T2" fmla="*/ 41 w 381"/>
                <a:gd name="T3" fmla="*/ 360 h 645"/>
                <a:gd name="T4" fmla="*/ 6 w 381"/>
                <a:gd name="T5" fmla="*/ 328 h 645"/>
                <a:gd name="T6" fmla="*/ 1 w 381"/>
                <a:gd name="T7" fmla="*/ 273 h 645"/>
                <a:gd name="T8" fmla="*/ 19 w 381"/>
                <a:gd name="T9" fmla="*/ 254 h 645"/>
                <a:gd name="T10" fmla="*/ 362 w 381"/>
                <a:gd name="T11" fmla="*/ 254 h 645"/>
                <a:gd name="T12" fmla="*/ 380 w 381"/>
                <a:gd name="T13" fmla="*/ 273 h 645"/>
                <a:gd name="T14" fmla="*/ 375 w 381"/>
                <a:gd name="T15" fmla="*/ 328 h 645"/>
                <a:gd name="T16" fmla="*/ 340 w 381"/>
                <a:gd name="T17" fmla="*/ 360 h 645"/>
                <a:gd name="T18" fmla="*/ 337 w 381"/>
                <a:gd name="T19" fmla="*/ 378 h 645"/>
                <a:gd name="T20" fmla="*/ 44 w 381"/>
                <a:gd name="T21" fmla="*/ 378 h 645"/>
                <a:gd name="T22" fmla="*/ 79 w 381"/>
                <a:gd name="T23" fmla="*/ 645 h 645"/>
                <a:gd name="T24" fmla="*/ 302 w 381"/>
                <a:gd name="T25" fmla="*/ 645 h 645"/>
                <a:gd name="T26" fmla="*/ 337 w 381"/>
                <a:gd name="T27" fmla="*/ 378 h 645"/>
                <a:gd name="T28" fmla="*/ 192 w 381"/>
                <a:gd name="T29" fmla="*/ 120 h 645"/>
                <a:gd name="T30" fmla="*/ 252 w 381"/>
                <a:gd name="T31" fmla="*/ 60 h 645"/>
                <a:gd name="T32" fmla="*/ 192 w 381"/>
                <a:gd name="T33" fmla="*/ 0 h 645"/>
                <a:gd name="T34" fmla="*/ 132 w 381"/>
                <a:gd name="T35" fmla="*/ 60 h 645"/>
                <a:gd name="T36" fmla="*/ 192 w 381"/>
                <a:gd name="T37" fmla="*/ 120 h 645"/>
                <a:gd name="T38" fmla="*/ 328 w 381"/>
                <a:gd name="T39" fmla="*/ 236 h 645"/>
                <a:gd name="T40" fmla="*/ 315 w 381"/>
                <a:gd name="T41" fmla="*/ 177 h 645"/>
                <a:gd name="T42" fmla="*/ 285 w 381"/>
                <a:gd name="T43" fmla="*/ 149 h 645"/>
                <a:gd name="T44" fmla="*/ 231 w 381"/>
                <a:gd name="T45" fmla="*/ 141 h 645"/>
                <a:gd name="T46" fmla="*/ 205 w 381"/>
                <a:gd name="T47" fmla="*/ 202 h 645"/>
                <a:gd name="T48" fmla="*/ 201 w 381"/>
                <a:gd name="T49" fmla="*/ 172 h 645"/>
                <a:gd name="T50" fmla="*/ 200 w 381"/>
                <a:gd name="T51" fmla="*/ 170 h 645"/>
                <a:gd name="T52" fmla="*/ 185 w 381"/>
                <a:gd name="T53" fmla="*/ 170 h 645"/>
                <a:gd name="T54" fmla="*/ 183 w 381"/>
                <a:gd name="T55" fmla="*/ 172 h 645"/>
                <a:gd name="T56" fmla="*/ 180 w 381"/>
                <a:gd name="T57" fmla="*/ 202 h 645"/>
                <a:gd name="T58" fmla="*/ 153 w 381"/>
                <a:gd name="T59" fmla="*/ 141 h 645"/>
                <a:gd name="T60" fmla="*/ 100 w 381"/>
                <a:gd name="T61" fmla="*/ 149 h 645"/>
                <a:gd name="T62" fmla="*/ 69 w 381"/>
                <a:gd name="T63" fmla="*/ 177 h 645"/>
                <a:gd name="T64" fmla="*/ 56 w 381"/>
                <a:gd name="T65" fmla="*/ 236 h 645"/>
                <a:gd name="T66" fmla="*/ 328 w 381"/>
                <a:gd name="T67" fmla="*/ 236 h 645"/>
                <a:gd name="T68" fmla="*/ 174 w 381"/>
                <a:gd name="T69" fmla="*/ 143 h 645"/>
                <a:gd name="T70" fmla="*/ 181 w 381"/>
                <a:gd name="T71" fmla="*/ 159 h 645"/>
                <a:gd name="T72" fmla="*/ 192 w 381"/>
                <a:gd name="T73" fmla="*/ 162 h 645"/>
                <a:gd name="T74" fmla="*/ 203 w 381"/>
                <a:gd name="T75" fmla="*/ 159 h 645"/>
                <a:gd name="T76" fmla="*/ 211 w 381"/>
                <a:gd name="T77" fmla="*/ 143 h 645"/>
                <a:gd name="T78" fmla="*/ 192 w 381"/>
                <a:gd name="T79" fmla="*/ 136 h 645"/>
                <a:gd name="T80" fmla="*/ 174 w 381"/>
                <a:gd name="T81" fmla="*/ 14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1" h="645">
                  <a:moveTo>
                    <a:pt x="340" y="360"/>
                  </a:moveTo>
                  <a:cubicBezTo>
                    <a:pt x="41" y="360"/>
                    <a:pt x="41" y="360"/>
                    <a:pt x="41" y="360"/>
                  </a:cubicBezTo>
                  <a:cubicBezTo>
                    <a:pt x="23" y="360"/>
                    <a:pt x="7" y="346"/>
                    <a:pt x="6" y="328"/>
                  </a:cubicBezTo>
                  <a:cubicBezTo>
                    <a:pt x="1" y="273"/>
                    <a:pt x="1" y="273"/>
                    <a:pt x="1" y="273"/>
                  </a:cubicBezTo>
                  <a:cubicBezTo>
                    <a:pt x="0" y="263"/>
                    <a:pt x="8" y="254"/>
                    <a:pt x="19" y="254"/>
                  </a:cubicBezTo>
                  <a:cubicBezTo>
                    <a:pt x="362" y="254"/>
                    <a:pt x="362" y="254"/>
                    <a:pt x="362" y="254"/>
                  </a:cubicBezTo>
                  <a:cubicBezTo>
                    <a:pt x="373" y="254"/>
                    <a:pt x="381" y="263"/>
                    <a:pt x="380" y="273"/>
                  </a:cubicBezTo>
                  <a:cubicBezTo>
                    <a:pt x="375" y="328"/>
                    <a:pt x="375" y="328"/>
                    <a:pt x="375" y="328"/>
                  </a:cubicBezTo>
                  <a:cubicBezTo>
                    <a:pt x="374" y="346"/>
                    <a:pt x="359" y="360"/>
                    <a:pt x="340" y="360"/>
                  </a:cubicBezTo>
                  <a:close/>
                  <a:moveTo>
                    <a:pt x="337" y="378"/>
                  </a:moveTo>
                  <a:cubicBezTo>
                    <a:pt x="44" y="378"/>
                    <a:pt x="44" y="378"/>
                    <a:pt x="44" y="378"/>
                  </a:cubicBezTo>
                  <a:cubicBezTo>
                    <a:pt x="79" y="645"/>
                    <a:pt x="79" y="645"/>
                    <a:pt x="79" y="645"/>
                  </a:cubicBezTo>
                  <a:cubicBezTo>
                    <a:pt x="302" y="645"/>
                    <a:pt x="302" y="645"/>
                    <a:pt x="302" y="645"/>
                  </a:cubicBezTo>
                  <a:lnTo>
                    <a:pt x="337" y="378"/>
                  </a:lnTo>
                  <a:close/>
                  <a:moveTo>
                    <a:pt x="192" y="120"/>
                  </a:moveTo>
                  <a:cubicBezTo>
                    <a:pt x="225" y="120"/>
                    <a:pt x="252" y="94"/>
                    <a:pt x="252" y="60"/>
                  </a:cubicBezTo>
                  <a:cubicBezTo>
                    <a:pt x="252" y="27"/>
                    <a:pt x="225" y="0"/>
                    <a:pt x="192" y="0"/>
                  </a:cubicBezTo>
                  <a:cubicBezTo>
                    <a:pt x="159" y="0"/>
                    <a:pt x="132" y="27"/>
                    <a:pt x="132" y="60"/>
                  </a:cubicBezTo>
                  <a:cubicBezTo>
                    <a:pt x="132" y="94"/>
                    <a:pt x="159" y="120"/>
                    <a:pt x="192" y="120"/>
                  </a:cubicBezTo>
                  <a:close/>
                  <a:moveTo>
                    <a:pt x="328" y="236"/>
                  </a:moveTo>
                  <a:cubicBezTo>
                    <a:pt x="315" y="177"/>
                    <a:pt x="315" y="177"/>
                    <a:pt x="315" y="177"/>
                  </a:cubicBezTo>
                  <a:cubicBezTo>
                    <a:pt x="312" y="162"/>
                    <a:pt x="300" y="151"/>
                    <a:pt x="285" y="149"/>
                  </a:cubicBezTo>
                  <a:cubicBezTo>
                    <a:pt x="231" y="141"/>
                    <a:pt x="231" y="141"/>
                    <a:pt x="231" y="141"/>
                  </a:cubicBezTo>
                  <a:cubicBezTo>
                    <a:pt x="205" y="202"/>
                    <a:pt x="205" y="202"/>
                    <a:pt x="205" y="202"/>
                  </a:cubicBezTo>
                  <a:cubicBezTo>
                    <a:pt x="201" y="172"/>
                    <a:pt x="201" y="172"/>
                    <a:pt x="201" y="172"/>
                  </a:cubicBezTo>
                  <a:cubicBezTo>
                    <a:pt x="201" y="171"/>
                    <a:pt x="201" y="170"/>
                    <a:pt x="200" y="170"/>
                  </a:cubicBezTo>
                  <a:cubicBezTo>
                    <a:pt x="185" y="170"/>
                    <a:pt x="185" y="170"/>
                    <a:pt x="185" y="170"/>
                  </a:cubicBezTo>
                  <a:cubicBezTo>
                    <a:pt x="184" y="170"/>
                    <a:pt x="183" y="171"/>
                    <a:pt x="183" y="172"/>
                  </a:cubicBezTo>
                  <a:cubicBezTo>
                    <a:pt x="180" y="202"/>
                    <a:pt x="180" y="202"/>
                    <a:pt x="180" y="202"/>
                  </a:cubicBezTo>
                  <a:cubicBezTo>
                    <a:pt x="153" y="141"/>
                    <a:pt x="153" y="141"/>
                    <a:pt x="153" y="141"/>
                  </a:cubicBezTo>
                  <a:cubicBezTo>
                    <a:pt x="100" y="149"/>
                    <a:pt x="100" y="149"/>
                    <a:pt x="100" y="149"/>
                  </a:cubicBezTo>
                  <a:cubicBezTo>
                    <a:pt x="84" y="151"/>
                    <a:pt x="72" y="162"/>
                    <a:pt x="69" y="177"/>
                  </a:cubicBezTo>
                  <a:cubicBezTo>
                    <a:pt x="56" y="236"/>
                    <a:pt x="56" y="236"/>
                    <a:pt x="56" y="236"/>
                  </a:cubicBezTo>
                  <a:lnTo>
                    <a:pt x="328" y="236"/>
                  </a:lnTo>
                  <a:close/>
                  <a:moveTo>
                    <a:pt x="174" y="143"/>
                  </a:moveTo>
                  <a:cubicBezTo>
                    <a:pt x="174" y="149"/>
                    <a:pt x="178" y="156"/>
                    <a:pt x="181" y="159"/>
                  </a:cubicBezTo>
                  <a:cubicBezTo>
                    <a:pt x="184" y="162"/>
                    <a:pt x="188" y="162"/>
                    <a:pt x="192" y="162"/>
                  </a:cubicBezTo>
                  <a:cubicBezTo>
                    <a:pt x="196" y="162"/>
                    <a:pt x="200" y="162"/>
                    <a:pt x="203" y="159"/>
                  </a:cubicBezTo>
                  <a:cubicBezTo>
                    <a:pt x="206" y="156"/>
                    <a:pt x="211" y="149"/>
                    <a:pt x="211" y="143"/>
                  </a:cubicBezTo>
                  <a:cubicBezTo>
                    <a:pt x="211" y="137"/>
                    <a:pt x="199" y="136"/>
                    <a:pt x="192" y="136"/>
                  </a:cubicBezTo>
                  <a:cubicBezTo>
                    <a:pt x="185" y="136"/>
                    <a:pt x="174" y="137"/>
                    <a:pt x="174" y="14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accent1"/>
                </a:solidFill>
              </a:endParaRPr>
            </a:p>
          </p:txBody>
        </p:sp>
      </p:grpSp>
      <p:sp>
        <p:nvSpPr>
          <p:cNvPr id="35" name="文本框 3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924985" y="3157276"/>
            <a:ext cx="5137148" cy="2616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100" dirty="0" smtClean="0">
                <a:solidFill>
                  <a:schemeClr val="tx1">
                    <a:lumMod val="65000"/>
                    <a:lumOff val="35000"/>
                  </a:schemeClr>
                </a:solidFill>
                <a:latin typeface="+mj-ea"/>
                <a:ea typeface="+mj-ea"/>
                <a:sym typeface="汉仪旗黑-50S" panose="00020600040101010101" charset="-122"/>
              </a:rPr>
              <a:t>第十小组成员：黄倪远</a:t>
            </a:r>
            <a:r>
              <a:rPr lang="zh-CN" altLang="en-US" sz="1100" dirty="0">
                <a:solidFill>
                  <a:schemeClr val="tx1">
                    <a:lumMod val="65000"/>
                    <a:lumOff val="35000"/>
                  </a:schemeClr>
                </a:solidFill>
                <a:latin typeface="+mj-ea"/>
                <a:ea typeface="+mj-ea"/>
                <a:sym typeface="汉仪旗黑-50S" panose="00020600040101010101" charset="-122"/>
              </a:rPr>
              <a:t>；谢绎含；单歆芮；陈逸晗；</a:t>
            </a:r>
            <a:r>
              <a:rPr lang="zh-CN" altLang="en-US" sz="1100" dirty="0" smtClean="0">
                <a:solidFill>
                  <a:schemeClr val="tx1">
                    <a:lumMod val="65000"/>
                    <a:lumOff val="35000"/>
                  </a:schemeClr>
                </a:solidFill>
                <a:latin typeface="+mj-ea"/>
                <a:ea typeface="+mj-ea"/>
                <a:sym typeface="汉仪旗黑-50S" panose="00020600040101010101" charset="-122"/>
              </a:rPr>
              <a:t>庞瑛霏</a:t>
            </a:r>
            <a:endParaRPr lang="en-US" altLang="zh-CN" sz="1100" dirty="0">
              <a:solidFill>
                <a:schemeClr val="tx1">
                  <a:lumMod val="65000"/>
                  <a:lumOff val="35000"/>
                </a:schemeClr>
              </a:solidFill>
              <a:latin typeface="+mj-ea"/>
              <a:ea typeface="+mj-ea"/>
              <a:sym typeface="汉仪旗黑-50S" panose="00020600040101010101" charset="-122"/>
            </a:endParaRPr>
          </a:p>
        </p:txBody>
      </p:sp>
      <p:sp>
        <p:nvSpPr>
          <p:cNvPr id="36" name="文本框 3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924985" y="3551846"/>
            <a:ext cx="1558513" cy="2616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100" dirty="0">
                <a:solidFill>
                  <a:schemeClr val="tx1">
                    <a:lumMod val="65000"/>
                    <a:lumOff val="35000"/>
                  </a:schemeClr>
                </a:solidFill>
                <a:latin typeface="+mj-ea"/>
                <a:ea typeface="+mj-ea"/>
                <a:sym typeface="汉仪旗黑-50S" panose="00020600040101010101" charset="-122"/>
              </a:rPr>
              <a:t>指导老师</a:t>
            </a:r>
            <a:r>
              <a:rPr lang="zh-CN" altLang="en-US" sz="1100" dirty="0" smtClean="0">
                <a:solidFill>
                  <a:schemeClr val="tx1">
                    <a:lumMod val="65000"/>
                    <a:lumOff val="35000"/>
                  </a:schemeClr>
                </a:solidFill>
                <a:latin typeface="+mj-ea"/>
                <a:ea typeface="+mj-ea"/>
                <a:sym typeface="汉仪旗黑-50S" panose="00020600040101010101" charset="-122"/>
              </a:rPr>
              <a:t>：</a:t>
            </a:r>
            <a:r>
              <a:rPr lang="zh-CN" altLang="en-US" sz="1100" dirty="0">
                <a:solidFill>
                  <a:schemeClr val="tx1">
                    <a:lumMod val="65000"/>
                    <a:lumOff val="35000"/>
                  </a:schemeClr>
                </a:solidFill>
                <a:latin typeface="+mj-ea"/>
                <a:ea typeface="+mj-ea"/>
                <a:sym typeface="汉仪旗黑-50S" panose="00020600040101010101" charset="-122"/>
              </a:rPr>
              <a:t>汤斯亮</a:t>
            </a:r>
            <a:endParaRPr lang="en-US" altLang="zh-CN" sz="1100" dirty="0">
              <a:solidFill>
                <a:schemeClr val="tx1">
                  <a:lumMod val="65000"/>
                  <a:lumOff val="35000"/>
                </a:schemeClr>
              </a:solidFill>
              <a:latin typeface="+mj-ea"/>
              <a:ea typeface="+mj-ea"/>
              <a:sym typeface="汉仪旗黑-50S" panose="00020600040101010101" charset="-122"/>
            </a:endParaRPr>
          </a:p>
        </p:txBody>
      </p:sp>
      <p:grpSp>
        <p:nvGrpSpPr>
          <p:cNvPr id="37" name="组合 36"/>
          <p:cNvGrpSpPr/>
          <p:nvPr/>
        </p:nvGrpSpPr>
        <p:grpSpPr>
          <a:xfrm>
            <a:off x="709761" y="3579169"/>
            <a:ext cx="206964" cy="206964"/>
            <a:chOff x="4560855" y="3735204"/>
            <a:chExt cx="355571" cy="355571"/>
          </a:xfrm>
        </p:grpSpPr>
        <p:sp>
          <p:nvSpPr>
            <p:cNvPr id="38" name="椭圆 37"/>
            <p:cNvSpPr/>
            <p:nvPr/>
          </p:nvSpPr>
          <p:spPr>
            <a:xfrm>
              <a:off x="4560855" y="3735204"/>
              <a:ext cx="355571" cy="355571"/>
            </a:xfrm>
            <a:prstGeom prst="ellipse">
              <a:avLst/>
            </a:prstGeom>
            <a:solidFill>
              <a:srgbClr val="1D4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39" name="Freeform 9"/>
            <p:cNvSpPr>
              <a:spLocks noEditPoints="1"/>
            </p:cNvSpPr>
            <p:nvPr/>
          </p:nvSpPr>
          <p:spPr bwMode="auto">
            <a:xfrm>
              <a:off x="4641730" y="3800360"/>
              <a:ext cx="193822" cy="225258"/>
            </a:xfrm>
            <a:custGeom>
              <a:avLst/>
              <a:gdLst>
                <a:gd name="T0" fmla="*/ 689 w 701"/>
                <a:gd name="T1" fmla="*/ 820 h 820"/>
                <a:gd name="T2" fmla="*/ 21 w 701"/>
                <a:gd name="T3" fmla="*/ 820 h 820"/>
                <a:gd name="T4" fmla="*/ 0 w 701"/>
                <a:gd name="T5" fmla="*/ 800 h 820"/>
                <a:gd name="T6" fmla="*/ 99 w 701"/>
                <a:gd name="T7" fmla="*/ 512 h 820"/>
                <a:gd name="T8" fmla="*/ 113 w 701"/>
                <a:gd name="T9" fmla="*/ 507 h 820"/>
                <a:gd name="T10" fmla="*/ 205 w 701"/>
                <a:gd name="T11" fmla="*/ 549 h 820"/>
                <a:gd name="T12" fmla="*/ 59 w 701"/>
                <a:gd name="T13" fmla="*/ 665 h 820"/>
                <a:gd name="T14" fmla="*/ 655 w 701"/>
                <a:gd name="T15" fmla="*/ 779 h 820"/>
                <a:gd name="T16" fmla="*/ 573 w 701"/>
                <a:gd name="T17" fmla="*/ 548 h 820"/>
                <a:gd name="T18" fmla="*/ 478 w 701"/>
                <a:gd name="T19" fmla="*/ 507 h 820"/>
                <a:gd name="T20" fmla="*/ 595 w 701"/>
                <a:gd name="T21" fmla="*/ 509 h 820"/>
                <a:gd name="T22" fmla="*/ 696 w 701"/>
                <a:gd name="T23" fmla="*/ 807 h 820"/>
                <a:gd name="T24" fmla="*/ 300 w 701"/>
                <a:gd name="T25" fmla="*/ 711 h 820"/>
                <a:gd name="T26" fmla="*/ 322 w 701"/>
                <a:gd name="T27" fmla="*/ 548 h 820"/>
                <a:gd name="T28" fmla="*/ 382 w 701"/>
                <a:gd name="T29" fmla="*/ 525 h 820"/>
                <a:gd name="T30" fmla="*/ 369 w 701"/>
                <a:gd name="T31" fmla="*/ 569 h 820"/>
                <a:gd name="T32" fmla="*/ 355 w 701"/>
                <a:gd name="T33" fmla="*/ 752 h 820"/>
                <a:gd name="T34" fmla="*/ 454 w 701"/>
                <a:gd name="T35" fmla="*/ 452 h 820"/>
                <a:gd name="T36" fmla="*/ 345 w 701"/>
                <a:gd name="T37" fmla="*/ 508 h 820"/>
                <a:gd name="T38" fmla="*/ 239 w 701"/>
                <a:gd name="T39" fmla="*/ 455 h 820"/>
                <a:gd name="T40" fmla="*/ 149 w 701"/>
                <a:gd name="T41" fmla="*/ 309 h 820"/>
                <a:gd name="T42" fmla="*/ 140 w 701"/>
                <a:gd name="T43" fmla="*/ 236 h 820"/>
                <a:gd name="T44" fmla="*/ 156 w 701"/>
                <a:gd name="T45" fmla="*/ 226 h 820"/>
                <a:gd name="T46" fmla="*/ 353 w 701"/>
                <a:gd name="T47" fmla="*/ 25 h 820"/>
                <a:gd name="T48" fmla="*/ 540 w 701"/>
                <a:gd name="T49" fmla="*/ 231 h 820"/>
                <a:gd name="T50" fmla="*/ 549 w 701"/>
                <a:gd name="T51" fmla="*/ 246 h 820"/>
                <a:gd name="T52" fmla="*/ 513 w 701"/>
                <a:gd name="T53" fmla="*/ 341 h 820"/>
                <a:gd name="T54" fmla="*/ 490 w 701"/>
                <a:gd name="T55" fmla="*/ 256 h 820"/>
                <a:gd name="T56" fmla="*/ 481 w 701"/>
                <a:gd name="T57" fmla="*/ 240 h 820"/>
                <a:gd name="T58" fmla="*/ 425 w 701"/>
                <a:gd name="T59" fmla="*/ 136 h 820"/>
                <a:gd name="T60" fmla="*/ 405 w 701"/>
                <a:gd name="T61" fmla="*/ 158 h 820"/>
                <a:gd name="T62" fmla="*/ 394 w 701"/>
                <a:gd name="T63" fmla="*/ 164 h 820"/>
                <a:gd name="T64" fmla="*/ 394 w 701"/>
                <a:gd name="T65" fmla="*/ 132 h 820"/>
                <a:gd name="T66" fmla="*/ 214 w 701"/>
                <a:gd name="T67" fmla="*/ 162 h 820"/>
                <a:gd name="T68" fmla="*/ 205 w 701"/>
                <a:gd name="T69" fmla="*/ 257 h 820"/>
                <a:gd name="T70" fmla="*/ 203 w 701"/>
                <a:gd name="T71" fmla="*/ 263 h 820"/>
                <a:gd name="T72" fmla="*/ 184 w 701"/>
                <a:gd name="T73" fmla="*/ 295 h 820"/>
                <a:gd name="T74" fmla="*/ 208 w 701"/>
                <a:gd name="T75" fmla="*/ 313 h 820"/>
                <a:gd name="T76" fmla="*/ 266 w 701"/>
                <a:gd name="T77" fmla="*/ 429 h 820"/>
                <a:gd name="T78" fmla="*/ 426 w 701"/>
                <a:gd name="T79" fmla="*/ 426 h 820"/>
                <a:gd name="T80" fmla="*/ 481 w 701"/>
                <a:gd name="T81" fmla="*/ 313 h 820"/>
                <a:gd name="T82" fmla="*/ 504 w 701"/>
                <a:gd name="T83" fmla="*/ 294 h 820"/>
                <a:gd name="T84" fmla="*/ 492 w 701"/>
                <a:gd name="T85" fmla="*/ 26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1" h="820">
                  <a:moveTo>
                    <a:pt x="696" y="807"/>
                  </a:moveTo>
                  <a:cubicBezTo>
                    <a:pt x="689" y="820"/>
                    <a:pt x="689" y="820"/>
                    <a:pt x="689" y="820"/>
                  </a:cubicBezTo>
                  <a:cubicBezTo>
                    <a:pt x="670" y="820"/>
                    <a:pt x="670" y="820"/>
                    <a:pt x="670" y="820"/>
                  </a:cubicBezTo>
                  <a:cubicBezTo>
                    <a:pt x="21" y="820"/>
                    <a:pt x="21" y="820"/>
                    <a:pt x="21" y="820"/>
                  </a:cubicBezTo>
                  <a:cubicBezTo>
                    <a:pt x="0" y="820"/>
                    <a:pt x="0" y="820"/>
                    <a:pt x="0" y="820"/>
                  </a:cubicBezTo>
                  <a:cubicBezTo>
                    <a:pt x="0" y="800"/>
                    <a:pt x="0" y="800"/>
                    <a:pt x="0" y="800"/>
                  </a:cubicBezTo>
                  <a:cubicBezTo>
                    <a:pt x="1" y="760"/>
                    <a:pt x="5" y="707"/>
                    <a:pt x="19" y="655"/>
                  </a:cubicBezTo>
                  <a:cubicBezTo>
                    <a:pt x="33" y="601"/>
                    <a:pt x="58" y="549"/>
                    <a:pt x="99" y="512"/>
                  </a:cubicBezTo>
                  <a:cubicBezTo>
                    <a:pt x="105" y="507"/>
                    <a:pt x="105" y="507"/>
                    <a:pt x="105" y="507"/>
                  </a:cubicBezTo>
                  <a:cubicBezTo>
                    <a:pt x="113" y="507"/>
                    <a:pt x="113" y="507"/>
                    <a:pt x="113" y="507"/>
                  </a:cubicBezTo>
                  <a:cubicBezTo>
                    <a:pt x="205" y="507"/>
                    <a:pt x="205" y="507"/>
                    <a:pt x="205" y="507"/>
                  </a:cubicBezTo>
                  <a:cubicBezTo>
                    <a:pt x="205" y="549"/>
                    <a:pt x="205" y="549"/>
                    <a:pt x="205" y="549"/>
                  </a:cubicBezTo>
                  <a:cubicBezTo>
                    <a:pt x="121" y="548"/>
                    <a:pt x="121" y="548"/>
                    <a:pt x="121" y="548"/>
                  </a:cubicBezTo>
                  <a:cubicBezTo>
                    <a:pt x="90" y="578"/>
                    <a:pt x="70" y="621"/>
                    <a:pt x="59" y="665"/>
                  </a:cubicBezTo>
                  <a:cubicBezTo>
                    <a:pt x="48" y="705"/>
                    <a:pt x="44" y="746"/>
                    <a:pt x="42" y="780"/>
                  </a:cubicBezTo>
                  <a:cubicBezTo>
                    <a:pt x="655" y="779"/>
                    <a:pt x="655" y="779"/>
                    <a:pt x="655" y="779"/>
                  </a:cubicBezTo>
                  <a:cubicBezTo>
                    <a:pt x="656" y="741"/>
                    <a:pt x="645" y="695"/>
                    <a:pt x="631" y="653"/>
                  </a:cubicBezTo>
                  <a:cubicBezTo>
                    <a:pt x="617" y="610"/>
                    <a:pt x="597" y="573"/>
                    <a:pt x="573" y="548"/>
                  </a:cubicBezTo>
                  <a:cubicBezTo>
                    <a:pt x="478" y="548"/>
                    <a:pt x="478" y="548"/>
                    <a:pt x="478" y="548"/>
                  </a:cubicBezTo>
                  <a:cubicBezTo>
                    <a:pt x="478" y="507"/>
                    <a:pt x="478" y="507"/>
                    <a:pt x="478" y="507"/>
                  </a:cubicBezTo>
                  <a:cubicBezTo>
                    <a:pt x="587" y="507"/>
                    <a:pt x="587" y="507"/>
                    <a:pt x="587" y="507"/>
                  </a:cubicBezTo>
                  <a:cubicBezTo>
                    <a:pt x="595" y="509"/>
                    <a:pt x="595" y="509"/>
                    <a:pt x="595" y="509"/>
                  </a:cubicBezTo>
                  <a:cubicBezTo>
                    <a:pt x="627" y="539"/>
                    <a:pt x="653" y="588"/>
                    <a:pt x="670" y="640"/>
                  </a:cubicBezTo>
                  <a:cubicBezTo>
                    <a:pt x="688" y="695"/>
                    <a:pt x="701" y="760"/>
                    <a:pt x="696" y="807"/>
                  </a:cubicBezTo>
                  <a:close/>
                  <a:moveTo>
                    <a:pt x="355" y="752"/>
                  </a:moveTo>
                  <a:cubicBezTo>
                    <a:pt x="300" y="711"/>
                    <a:pt x="300" y="711"/>
                    <a:pt x="300" y="711"/>
                  </a:cubicBezTo>
                  <a:cubicBezTo>
                    <a:pt x="335" y="569"/>
                    <a:pt x="335" y="569"/>
                    <a:pt x="335" y="569"/>
                  </a:cubicBezTo>
                  <a:cubicBezTo>
                    <a:pt x="322" y="548"/>
                    <a:pt x="322" y="548"/>
                    <a:pt x="322" y="548"/>
                  </a:cubicBezTo>
                  <a:cubicBezTo>
                    <a:pt x="323" y="525"/>
                    <a:pt x="323" y="525"/>
                    <a:pt x="323" y="525"/>
                  </a:cubicBezTo>
                  <a:cubicBezTo>
                    <a:pt x="349" y="524"/>
                    <a:pt x="356" y="524"/>
                    <a:pt x="382" y="525"/>
                  </a:cubicBezTo>
                  <a:cubicBezTo>
                    <a:pt x="383" y="548"/>
                    <a:pt x="383" y="548"/>
                    <a:pt x="383" y="548"/>
                  </a:cubicBezTo>
                  <a:cubicBezTo>
                    <a:pt x="369" y="569"/>
                    <a:pt x="369" y="569"/>
                    <a:pt x="369" y="569"/>
                  </a:cubicBezTo>
                  <a:cubicBezTo>
                    <a:pt x="409" y="711"/>
                    <a:pt x="409" y="711"/>
                    <a:pt x="409" y="711"/>
                  </a:cubicBezTo>
                  <a:cubicBezTo>
                    <a:pt x="355" y="752"/>
                    <a:pt x="355" y="752"/>
                    <a:pt x="355" y="752"/>
                  </a:cubicBezTo>
                  <a:close/>
                  <a:moveTo>
                    <a:pt x="513" y="341"/>
                  </a:moveTo>
                  <a:cubicBezTo>
                    <a:pt x="499" y="389"/>
                    <a:pt x="480" y="425"/>
                    <a:pt x="454" y="452"/>
                  </a:cubicBezTo>
                  <a:cubicBezTo>
                    <a:pt x="426" y="481"/>
                    <a:pt x="392" y="498"/>
                    <a:pt x="348" y="507"/>
                  </a:cubicBezTo>
                  <a:cubicBezTo>
                    <a:pt x="345" y="508"/>
                    <a:pt x="345" y="508"/>
                    <a:pt x="345" y="508"/>
                  </a:cubicBezTo>
                  <a:cubicBezTo>
                    <a:pt x="341" y="508"/>
                    <a:pt x="341" y="508"/>
                    <a:pt x="341" y="508"/>
                  </a:cubicBezTo>
                  <a:cubicBezTo>
                    <a:pt x="302" y="501"/>
                    <a:pt x="268" y="484"/>
                    <a:pt x="239" y="455"/>
                  </a:cubicBezTo>
                  <a:cubicBezTo>
                    <a:pt x="213" y="428"/>
                    <a:pt x="192" y="391"/>
                    <a:pt x="177" y="342"/>
                  </a:cubicBezTo>
                  <a:cubicBezTo>
                    <a:pt x="165" y="335"/>
                    <a:pt x="155" y="324"/>
                    <a:pt x="149" y="309"/>
                  </a:cubicBezTo>
                  <a:cubicBezTo>
                    <a:pt x="142" y="293"/>
                    <a:pt x="139" y="271"/>
                    <a:pt x="139" y="246"/>
                  </a:cubicBezTo>
                  <a:cubicBezTo>
                    <a:pt x="140" y="236"/>
                    <a:pt x="140" y="236"/>
                    <a:pt x="140" y="236"/>
                  </a:cubicBezTo>
                  <a:cubicBezTo>
                    <a:pt x="148" y="231"/>
                    <a:pt x="148" y="231"/>
                    <a:pt x="148" y="231"/>
                  </a:cubicBezTo>
                  <a:cubicBezTo>
                    <a:pt x="150" y="229"/>
                    <a:pt x="153" y="227"/>
                    <a:pt x="156" y="226"/>
                  </a:cubicBezTo>
                  <a:cubicBezTo>
                    <a:pt x="144" y="150"/>
                    <a:pt x="147" y="85"/>
                    <a:pt x="193" y="42"/>
                  </a:cubicBezTo>
                  <a:cubicBezTo>
                    <a:pt x="230" y="15"/>
                    <a:pt x="294" y="34"/>
                    <a:pt x="353" y="25"/>
                  </a:cubicBezTo>
                  <a:cubicBezTo>
                    <a:pt x="522" y="0"/>
                    <a:pt x="521" y="85"/>
                    <a:pt x="537" y="229"/>
                  </a:cubicBezTo>
                  <a:cubicBezTo>
                    <a:pt x="538" y="230"/>
                    <a:pt x="539" y="230"/>
                    <a:pt x="540" y="231"/>
                  </a:cubicBezTo>
                  <a:cubicBezTo>
                    <a:pt x="548" y="236"/>
                    <a:pt x="548" y="236"/>
                    <a:pt x="548" y="236"/>
                  </a:cubicBezTo>
                  <a:cubicBezTo>
                    <a:pt x="549" y="246"/>
                    <a:pt x="549" y="246"/>
                    <a:pt x="549" y="246"/>
                  </a:cubicBezTo>
                  <a:cubicBezTo>
                    <a:pt x="549" y="271"/>
                    <a:pt x="546" y="292"/>
                    <a:pt x="539" y="308"/>
                  </a:cubicBezTo>
                  <a:cubicBezTo>
                    <a:pt x="533" y="323"/>
                    <a:pt x="525" y="334"/>
                    <a:pt x="513" y="341"/>
                  </a:cubicBezTo>
                  <a:close/>
                  <a:moveTo>
                    <a:pt x="492" y="265"/>
                  </a:moveTo>
                  <a:cubicBezTo>
                    <a:pt x="490" y="256"/>
                    <a:pt x="490" y="256"/>
                    <a:pt x="490" y="256"/>
                  </a:cubicBezTo>
                  <a:cubicBezTo>
                    <a:pt x="484" y="257"/>
                    <a:pt x="484" y="257"/>
                    <a:pt x="484" y="257"/>
                  </a:cubicBezTo>
                  <a:cubicBezTo>
                    <a:pt x="481" y="240"/>
                    <a:pt x="481" y="240"/>
                    <a:pt x="481" y="240"/>
                  </a:cubicBezTo>
                  <a:cubicBezTo>
                    <a:pt x="479" y="227"/>
                    <a:pt x="475" y="161"/>
                    <a:pt x="470" y="150"/>
                  </a:cubicBezTo>
                  <a:cubicBezTo>
                    <a:pt x="456" y="156"/>
                    <a:pt x="439" y="145"/>
                    <a:pt x="425" y="136"/>
                  </a:cubicBezTo>
                  <a:cubicBezTo>
                    <a:pt x="417" y="160"/>
                    <a:pt x="417" y="160"/>
                    <a:pt x="417" y="160"/>
                  </a:cubicBezTo>
                  <a:cubicBezTo>
                    <a:pt x="405" y="158"/>
                    <a:pt x="405" y="158"/>
                    <a:pt x="405" y="158"/>
                  </a:cubicBezTo>
                  <a:cubicBezTo>
                    <a:pt x="407" y="144"/>
                    <a:pt x="407" y="144"/>
                    <a:pt x="407" y="144"/>
                  </a:cubicBezTo>
                  <a:cubicBezTo>
                    <a:pt x="394" y="164"/>
                    <a:pt x="394" y="164"/>
                    <a:pt x="394" y="164"/>
                  </a:cubicBezTo>
                  <a:cubicBezTo>
                    <a:pt x="383" y="162"/>
                    <a:pt x="383" y="162"/>
                    <a:pt x="383" y="162"/>
                  </a:cubicBezTo>
                  <a:cubicBezTo>
                    <a:pt x="394" y="132"/>
                    <a:pt x="394" y="132"/>
                    <a:pt x="394" y="132"/>
                  </a:cubicBezTo>
                  <a:cubicBezTo>
                    <a:pt x="334" y="173"/>
                    <a:pt x="231" y="171"/>
                    <a:pt x="218" y="153"/>
                  </a:cubicBezTo>
                  <a:cubicBezTo>
                    <a:pt x="216" y="155"/>
                    <a:pt x="215" y="159"/>
                    <a:pt x="214" y="162"/>
                  </a:cubicBezTo>
                  <a:cubicBezTo>
                    <a:pt x="211" y="173"/>
                    <a:pt x="208" y="242"/>
                    <a:pt x="206" y="253"/>
                  </a:cubicBezTo>
                  <a:cubicBezTo>
                    <a:pt x="205" y="257"/>
                    <a:pt x="205" y="257"/>
                    <a:pt x="205" y="257"/>
                  </a:cubicBezTo>
                  <a:cubicBezTo>
                    <a:pt x="204" y="257"/>
                    <a:pt x="204" y="257"/>
                    <a:pt x="204" y="257"/>
                  </a:cubicBezTo>
                  <a:cubicBezTo>
                    <a:pt x="204" y="260"/>
                    <a:pt x="203" y="262"/>
                    <a:pt x="203" y="263"/>
                  </a:cubicBezTo>
                  <a:cubicBezTo>
                    <a:pt x="198" y="260"/>
                    <a:pt x="187" y="263"/>
                    <a:pt x="178" y="264"/>
                  </a:cubicBezTo>
                  <a:cubicBezTo>
                    <a:pt x="179" y="276"/>
                    <a:pt x="181" y="287"/>
                    <a:pt x="184" y="295"/>
                  </a:cubicBezTo>
                  <a:cubicBezTo>
                    <a:pt x="188" y="303"/>
                    <a:pt x="192" y="308"/>
                    <a:pt x="198" y="310"/>
                  </a:cubicBezTo>
                  <a:cubicBezTo>
                    <a:pt x="208" y="313"/>
                    <a:pt x="208" y="313"/>
                    <a:pt x="208" y="313"/>
                  </a:cubicBezTo>
                  <a:cubicBezTo>
                    <a:pt x="211" y="323"/>
                    <a:pt x="211" y="323"/>
                    <a:pt x="211" y="323"/>
                  </a:cubicBezTo>
                  <a:cubicBezTo>
                    <a:pt x="224" y="371"/>
                    <a:pt x="243" y="405"/>
                    <a:pt x="266" y="429"/>
                  </a:cubicBezTo>
                  <a:cubicBezTo>
                    <a:pt x="288" y="451"/>
                    <a:pt x="314" y="464"/>
                    <a:pt x="344" y="470"/>
                  </a:cubicBezTo>
                  <a:cubicBezTo>
                    <a:pt x="378" y="462"/>
                    <a:pt x="405" y="448"/>
                    <a:pt x="426" y="426"/>
                  </a:cubicBezTo>
                  <a:cubicBezTo>
                    <a:pt x="449" y="402"/>
                    <a:pt x="466" y="369"/>
                    <a:pt x="478" y="323"/>
                  </a:cubicBezTo>
                  <a:cubicBezTo>
                    <a:pt x="481" y="313"/>
                    <a:pt x="481" y="313"/>
                    <a:pt x="481" y="313"/>
                  </a:cubicBezTo>
                  <a:cubicBezTo>
                    <a:pt x="490" y="310"/>
                    <a:pt x="490" y="310"/>
                    <a:pt x="490" y="310"/>
                  </a:cubicBezTo>
                  <a:cubicBezTo>
                    <a:pt x="496" y="308"/>
                    <a:pt x="501" y="302"/>
                    <a:pt x="504" y="294"/>
                  </a:cubicBezTo>
                  <a:cubicBezTo>
                    <a:pt x="507" y="286"/>
                    <a:pt x="509" y="276"/>
                    <a:pt x="510" y="264"/>
                  </a:cubicBezTo>
                  <a:cubicBezTo>
                    <a:pt x="505" y="264"/>
                    <a:pt x="499" y="264"/>
                    <a:pt x="492" y="26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accent1"/>
                </a:solidFill>
              </a:endParaRPr>
            </a:p>
          </p:txBody>
        </p:sp>
      </p:grpSp>
      <p:sp>
        <p:nvSpPr>
          <p:cNvPr id="30" name="矩形 29"/>
          <p:cNvSpPr/>
          <p:nvPr/>
        </p:nvSpPr>
        <p:spPr bwMode="auto">
          <a:xfrm>
            <a:off x="557020" y="1250472"/>
            <a:ext cx="5314275" cy="707886"/>
          </a:xfrm>
          <a:prstGeom prst="rect">
            <a:avLst/>
          </a:prstGeom>
        </p:spPr>
        <p:txBody>
          <a:bodyPr wrap="none">
            <a:spAutoFit/>
          </a:bodyPr>
          <a:lstStyle/>
          <a:p>
            <a:pPr>
              <a:defRPr/>
            </a:pPr>
            <a:r>
              <a:rPr lang="zh-CN" altLang="en-US" sz="4000" kern="100" dirty="0" smtClean="0">
                <a:solidFill>
                  <a:schemeClr val="accent1"/>
                </a:solidFill>
                <a:latin typeface="+mj-ea"/>
                <a:ea typeface="+mj-ea"/>
                <a:cs typeface="汉仪旗黑-50S" panose="00020600040101010101" charset="-122"/>
              </a:rPr>
              <a:t>自然语言处理期末作业</a:t>
            </a:r>
            <a:endParaRPr lang="en-US" altLang="zh-CN" sz="4000" kern="100" dirty="0">
              <a:solidFill>
                <a:schemeClr val="accent1"/>
              </a:solidFill>
              <a:latin typeface="+mj-ea"/>
              <a:ea typeface="+mj-ea"/>
              <a:cs typeface="汉仪旗黑-50S" panose="00020600040101010101" charset="-122"/>
            </a:endParaRPr>
          </a:p>
        </p:txBody>
      </p:sp>
      <p:sp>
        <p:nvSpPr>
          <p:cNvPr id="23" name="文本框 22"/>
          <p:cNvSpPr txBox="1"/>
          <p:nvPr/>
        </p:nvSpPr>
        <p:spPr>
          <a:xfrm>
            <a:off x="557020" y="2212744"/>
            <a:ext cx="5326486" cy="523220"/>
          </a:xfrm>
          <a:prstGeom prst="rect">
            <a:avLst/>
          </a:prstGeom>
          <a:noFill/>
        </p:spPr>
        <p:txBody>
          <a:bodyPr wrap="square">
            <a:spAutoFit/>
          </a:bodyPr>
          <a:lstStyle/>
          <a:p>
            <a:pPr>
              <a:defRPr/>
            </a:pPr>
            <a:r>
              <a:rPr lang="zh-CN" altLang="en-US" sz="2800" kern="100" dirty="0">
                <a:solidFill>
                  <a:schemeClr val="accent1"/>
                </a:solidFill>
                <a:latin typeface="+mn-ea"/>
                <a:cs typeface="汉仪旗黑-50S" panose="00020600040101010101" charset="-122"/>
              </a:rPr>
              <a:t>基于大语言模型的思维链推理</a:t>
            </a:r>
            <a:endParaRPr lang="zh-CN" altLang="en-US" sz="2800" kern="100" dirty="0">
              <a:solidFill>
                <a:schemeClr val="accent1"/>
              </a:solidFill>
              <a:latin typeface="+mn-ea"/>
              <a:cs typeface="汉仪旗黑-50S" panose="00020600040101010101" charset="-122"/>
            </a:endParaRPr>
          </a:p>
        </p:txBody>
      </p:sp>
      <p:grpSp>
        <p:nvGrpSpPr>
          <p:cNvPr id="33" name="组合 32"/>
          <p:cNvGrpSpPr/>
          <p:nvPr/>
        </p:nvGrpSpPr>
        <p:grpSpPr>
          <a:xfrm rot="10800000" flipH="1">
            <a:off x="8560019" y="346903"/>
            <a:ext cx="355381" cy="88900"/>
            <a:chOff x="4381719" y="-1168400"/>
            <a:chExt cx="355381" cy="88900"/>
          </a:xfrm>
        </p:grpSpPr>
        <p:cxnSp>
          <p:nvCxnSpPr>
            <p:cNvPr id="42" name="直接连接符 41"/>
            <p:cNvCxnSpPr/>
            <p:nvPr/>
          </p:nvCxnSpPr>
          <p:spPr>
            <a:xfrm>
              <a:off x="4483100" y="-1168400"/>
              <a:ext cx="254000"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381719" y="-1079500"/>
              <a:ext cx="355381"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8915400" y="2685327"/>
            <a:ext cx="0" cy="19329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5"/>
          <p:cNvSpPr>
            <a:spLocks noEditPoints="1"/>
          </p:cNvSpPr>
          <p:nvPr/>
        </p:nvSpPr>
        <p:spPr bwMode="auto">
          <a:xfrm>
            <a:off x="6884127" y="1918583"/>
            <a:ext cx="1610743" cy="118782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实验步骤及结果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
          <a:stretch>
            <a:fillRect/>
          </a:stretch>
        </p:blipFill>
        <p:spPr>
          <a:xfrm>
            <a:off x="971550" y="781050"/>
            <a:ext cx="7200900" cy="3581400"/>
          </a:xfrm>
          <a:prstGeom prst="rect">
            <a:avLst/>
          </a:prstGeom>
        </p:spPr>
      </p:pic>
    </p:spTree>
    <p:extLst>
      <p:ext uri="{BB962C8B-B14F-4D97-AF65-F5344CB8AC3E}">
        <p14:creationId xmlns:p14="http://schemas.microsoft.com/office/powerpoint/2010/main" val="337955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实验步骤及结果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42" y="1251868"/>
            <a:ext cx="7734445" cy="2848947"/>
          </a:xfrm>
          <a:prstGeom prst="rect">
            <a:avLst/>
          </a:prstGeom>
        </p:spPr>
      </p:pic>
    </p:spTree>
    <p:extLst>
      <p:ext uri="{BB962C8B-B14F-4D97-AF65-F5344CB8AC3E}">
        <p14:creationId xmlns:p14="http://schemas.microsoft.com/office/powerpoint/2010/main" val="3245541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实验结果分析</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74133" y="1447802"/>
            <a:ext cx="8187267" cy="1938992"/>
          </a:xfrm>
          <a:prstGeom prst="rect">
            <a:avLst/>
          </a:prstGeom>
          <a:noFill/>
        </p:spPr>
        <p:txBody>
          <a:bodyPr wrap="square" rtlCol="0">
            <a:spAutoFit/>
          </a:bodyPr>
          <a:lstStyle/>
          <a:p>
            <a:pPr indent="457200"/>
            <a:r>
              <a:rPr lang="zh-CN" altLang="en-US" sz="2000" dirty="0" smtClean="0">
                <a:latin typeface="仿宋" panose="02010609060101010101" pitchFamily="49" charset="-122"/>
                <a:ea typeface="仿宋" panose="02010609060101010101" pitchFamily="49" charset="-122"/>
              </a:rPr>
              <a:t>该</a:t>
            </a:r>
            <a:r>
              <a:rPr lang="zh-CN" altLang="en-US" sz="2000" dirty="0">
                <a:latin typeface="仿宋" panose="02010609060101010101" pitchFamily="49" charset="-122"/>
                <a:ea typeface="仿宋" panose="02010609060101010101" pitchFamily="49" charset="-122"/>
              </a:rPr>
              <a:t>实验是选择使用不同的</a:t>
            </a:r>
            <a:r>
              <a:rPr lang="en-US" altLang="zh-CN" sz="2000" dirty="0">
                <a:latin typeface="仿宋" panose="02010609060101010101" pitchFamily="49" charset="-122"/>
                <a:ea typeface="仿宋" panose="02010609060101010101" pitchFamily="49" charset="-122"/>
              </a:rPr>
              <a:t>LLM</a:t>
            </a:r>
            <a:r>
              <a:rPr lang="zh-CN" altLang="en-US" sz="2000" dirty="0">
                <a:latin typeface="仿宋" panose="02010609060101010101" pitchFamily="49" charset="-122"/>
                <a:ea typeface="仿宋" panose="02010609060101010101" pitchFamily="49" charset="-122"/>
              </a:rPr>
              <a:t>去生成多条推理链，该方法可以使得答案错误的概率较之只选用单一模型降低。</a:t>
            </a:r>
          </a:p>
          <a:p>
            <a:pPr indent="457200"/>
            <a:r>
              <a:rPr lang="zh-CN" altLang="en-US" sz="2000" dirty="0" smtClean="0">
                <a:latin typeface="仿宋" panose="02010609060101010101" pitchFamily="49" charset="-122"/>
                <a:ea typeface="仿宋" panose="02010609060101010101" pitchFamily="49" charset="-122"/>
              </a:rPr>
              <a:t>然后</a:t>
            </a:r>
            <a:r>
              <a:rPr lang="zh-CN" altLang="en-US" sz="2000" dirty="0">
                <a:latin typeface="仿宋" panose="02010609060101010101" pitchFamily="49" charset="-122"/>
                <a:ea typeface="仿宋" panose="02010609060101010101" pitchFamily="49" charset="-122"/>
              </a:rPr>
              <a:t>该方法有着几个明显的弊端：</a:t>
            </a:r>
          </a:p>
          <a:p>
            <a:pPr indent="457200"/>
            <a:r>
              <a:rPr lang="en-US" altLang="zh-CN" sz="2000" dirty="0" smtClean="0">
                <a:latin typeface="仿宋" panose="02010609060101010101" pitchFamily="49" charset="-122"/>
                <a:ea typeface="仿宋" panose="02010609060101010101" pitchFamily="49" charset="-122"/>
              </a:rPr>
              <a:t>1</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推理链的生成受限于大语言模型的数量；</a:t>
            </a:r>
          </a:p>
          <a:p>
            <a:pPr indent="457200"/>
            <a:r>
              <a:rPr lang="en-US" altLang="zh-CN" sz="2000" dirty="0" smtClean="0">
                <a:latin typeface="仿宋" panose="02010609060101010101" pitchFamily="49" charset="-122"/>
                <a:ea typeface="仿宋" panose="02010609060101010101" pitchFamily="49" charset="-122"/>
              </a:rPr>
              <a:t>2</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多数即为答案的并不总是有效，有时候不同的语言模型会生成各不相同的答案，将没办法选出正确的答案是什么</a:t>
            </a:r>
            <a:r>
              <a:rPr lang="zh-CN" altLang="en-US" sz="2000" dirty="0" smtClean="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441198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6" name="组合 15"/>
          <p:cNvGrpSpPr/>
          <p:nvPr/>
        </p:nvGrpSpPr>
        <p:grpSpPr>
          <a:xfrm>
            <a:off x="0" y="0"/>
            <a:ext cx="6291825" cy="5143500"/>
            <a:chOff x="0" y="0"/>
            <a:chExt cx="6291825" cy="5143500"/>
          </a:xfrm>
        </p:grpSpPr>
        <p:sp>
          <p:nvSpPr>
            <p:cNvPr id="17" name="任意多边形: 形状 16"/>
            <p:cNvSpPr/>
            <p:nvPr/>
          </p:nvSpPr>
          <p:spPr>
            <a:xfrm>
              <a:off x="12700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9" name="Freeform 5"/>
          <p:cNvSpPr>
            <a:spLocks noEditPoints="1"/>
          </p:cNvSpPr>
          <p:nvPr/>
        </p:nvSpPr>
        <p:spPr bwMode="auto">
          <a:xfrm>
            <a:off x="6773633" y="1652895"/>
            <a:ext cx="1610743" cy="118782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33" name="组合 32"/>
          <p:cNvGrpSpPr/>
          <p:nvPr/>
        </p:nvGrpSpPr>
        <p:grpSpPr>
          <a:xfrm rot="10800000" flipH="1">
            <a:off x="8560019" y="346903"/>
            <a:ext cx="355381" cy="88900"/>
            <a:chOff x="4381719" y="-1168400"/>
            <a:chExt cx="355381" cy="88900"/>
          </a:xfrm>
        </p:grpSpPr>
        <p:cxnSp>
          <p:nvCxnSpPr>
            <p:cNvPr id="42" name="直接连接符 41"/>
            <p:cNvCxnSpPr/>
            <p:nvPr/>
          </p:nvCxnSpPr>
          <p:spPr>
            <a:xfrm>
              <a:off x="4483100" y="-1168400"/>
              <a:ext cx="254000"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381719" y="-1079500"/>
              <a:ext cx="355381"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8915400" y="2685327"/>
            <a:ext cx="0" cy="19329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36762" y="1298952"/>
            <a:ext cx="4823080" cy="1344427"/>
            <a:chOff x="858123" y="1300809"/>
            <a:chExt cx="4823080" cy="1344427"/>
          </a:xfrm>
        </p:grpSpPr>
        <p:sp>
          <p:nvSpPr>
            <p:cNvPr id="26" name="矩形 25"/>
            <p:cNvSpPr/>
            <p:nvPr/>
          </p:nvSpPr>
          <p:spPr bwMode="auto">
            <a:xfrm>
              <a:off x="870334" y="1300809"/>
              <a:ext cx="2236510"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00" cap="none" spc="0" normalizeH="0" baseline="0" noProof="0">
                  <a:ln>
                    <a:noFill/>
                  </a:ln>
                  <a:solidFill>
                    <a:srgbClr val="1D4E89"/>
                  </a:solidFill>
                  <a:effectLst/>
                  <a:uLnTx/>
                  <a:uFillTx/>
                  <a:latin typeface="汉仪大宋简" panose="02010609000101010101" charset="-122"/>
                  <a:ea typeface="汉仪大宋简" panose="02010609000101010101" charset="-122"/>
                  <a:cs typeface="汉仪旗黑-50S" panose="00020600040101010101" charset="-122"/>
                </a:rPr>
                <a:t>第叁单元</a:t>
              </a:r>
            </a:p>
          </p:txBody>
        </p:sp>
        <p:sp>
          <p:nvSpPr>
            <p:cNvPr id="27" name="文本框 26"/>
            <p:cNvSpPr txBox="1"/>
            <p:nvPr/>
          </p:nvSpPr>
          <p:spPr>
            <a:xfrm>
              <a:off x="858123" y="1998905"/>
              <a:ext cx="4823080" cy="646331"/>
            </a:xfrm>
            <a:prstGeom prst="rect">
              <a:avLst/>
            </a:prstGeom>
            <a:noFill/>
          </p:spPr>
          <p:txBody>
            <a:bodyPr wrap="square">
              <a:spAutoFit/>
            </a:bodyPr>
            <a:lstStyle/>
            <a:p>
              <a:pPr lvl="0">
                <a:defRPr/>
              </a:pPr>
              <a:r>
                <a:rPr lang="en-US" altLang="zh-CN" sz="3600" kern="100" dirty="0">
                  <a:solidFill>
                    <a:srgbClr val="1D4E89"/>
                  </a:solidFill>
                  <a:latin typeface="汉仪旗黑-50S" panose="00020600040101010101" charset="-122"/>
                  <a:ea typeface="汉仪旗黑-50S" panose="00020600040101010101" charset="-122"/>
                  <a:cs typeface="汉仪旗黑-50S" panose="00020600040101010101" charset="-122"/>
                </a:rPr>
                <a:t>DIVERSE</a:t>
              </a:r>
              <a:endParaRPr kumimoji="0" lang="zh-CN" altLang="en-US" sz="3600" b="0" i="0" u="none" strike="noStrike" kern="100" cap="none" spc="0" normalizeH="0" baseline="0" noProof="0" dirty="0">
                <a:ln>
                  <a:noFill/>
                </a:ln>
                <a:solidFill>
                  <a:srgbClr val="1D4E89"/>
                </a:solidFill>
                <a:effectLst/>
                <a:uLnTx/>
                <a:uFillTx/>
                <a:latin typeface="汉仪旗黑-50S" panose="00020600040101010101" charset="-122"/>
                <a:ea typeface="汉仪旗黑-50S" panose="00020600040101010101" charset="-122"/>
                <a:cs typeface="汉仪旗黑-50S" panose="00020600040101010101"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算法介绍</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74133" y="927909"/>
            <a:ext cx="8187267" cy="1938992"/>
          </a:xfrm>
          <a:prstGeom prst="rect">
            <a:avLst/>
          </a:prstGeom>
          <a:noFill/>
        </p:spPr>
        <p:txBody>
          <a:bodyPr wrap="square" rtlCol="0">
            <a:spAutoFit/>
          </a:bodyPr>
          <a:lstStyle/>
          <a:p>
            <a:pPr indent="457200"/>
            <a:r>
              <a:rPr lang="en-US" altLang="zh-CN" sz="2000" dirty="0">
                <a:latin typeface="仿宋" panose="02010609060101010101" pitchFamily="49" charset="-122"/>
                <a:ea typeface="仿宋" panose="02010609060101010101" pitchFamily="49" charset="-122"/>
              </a:rPr>
              <a:t>DIVERSE</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Diverse Verifier on Reasoning Step</a:t>
            </a:r>
            <a:r>
              <a:rPr lang="zh-CN" altLang="en-US" sz="2000" dirty="0">
                <a:latin typeface="仿宋" panose="02010609060101010101" pitchFamily="49" charset="-122"/>
                <a:ea typeface="仿宋" panose="02010609060101010101" pitchFamily="49" charset="-122"/>
              </a:rPr>
              <a:t>）是一种新颖的方法，旨在增强语言模型的推理能力。该算法主要包括三个组成部分：生成多样化提示以探索不同的推理路径、</a:t>
            </a:r>
            <a:r>
              <a:rPr lang="zh-CN" altLang="en-US" sz="2000" b="1" dirty="0">
                <a:latin typeface="仿宋" panose="02010609060101010101" pitchFamily="49" charset="-122"/>
                <a:ea typeface="仿宋" panose="02010609060101010101" pitchFamily="49" charset="-122"/>
              </a:rPr>
              <a:t>使用验证器根据加权投票方案过滤不正确的答案</a:t>
            </a:r>
            <a:r>
              <a:rPr lang="zh-CN" altLang="en-US" sz="2000" dirty="0">
                <a:latin typeface="仿宋" panose="02010609060101010101" pitchFamily="49" charset="-122"/>
                <a:ea typeface="仿宋" panose="02010609060101010101" pitchFamily="49" charset="-122"/>
              </a:rPr>
              <a:t>、以及逐个验证每个推理步骤而不是整个链条。通过这些组件，</a:t>
            </a:r>
            <a:r>
              <a:rPr lang="en-US" altLang="zh-CN" sz="2000" dirty="0">
                <a:latin typeface="仿宋" panose="02010609060101010101" pitchFamily="49" charset="-122"/>
                <a:ea typeface="仿宋" panose="02010609060101010101" pitchFamily="49" charset="-122"/>
              </a:rPr>
              <a:t>DIVERSE</a:t>
            </a:r>
            <a:r>
              <a:rPr lang="zh-CN" altLang="en-US" sz="2000" dirty="0">
                <a:latin typeface="仿宋" panose="02010609060101010101" pitchFamily="49" charset="-122"/>
                <a:ea typeface="仿宋" panose="02010609060101010101" pitchFamily="49" charset="-122"/>
              </a:rPr>
              <a:t>能够在推理任务中引导语言模型，提高其性能并取得新的最先进结果。</a:t>
            </a:r>
          </a:p>
        </p:txBody>
      </p:sp>
    </p:spTree>
    <p:extLst>
      <p:ext uri="{BB962C8B-B14F-4D97-AF65-F5344CB8AC3E}">
        <p14:creationId xmlns:p14="http://schemas.microsoft.com/office/powerpoint/2010/main" val="366436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算法介绍</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728133" y="4032354"/>
            <a:ext cx="8187267" cy="307777"/>
          </a:xfrm>
          <a:prstGeom prst="rect">
            <a:avLst/>
          </a:prstGeom>
          <a:noFill/>
        </p:spPr>
        <p:txBody>
          <a:bodyPr wrap="square" rtlCol="0">
            <a:spAutoFit/>
          </a:bodyPr>
          <a:lstStyle/>
          <a:p>
            <a:pPr indent="457200"/>
            <a:r>
              <a:rPr lang="en-US" altLang="zh-CN" sz="1400" dirty="0">
                <a:latin typeface="仿宋" panose="02010609060101010101" pitchFamily="49" charset="-122"/>
                <a:ea typeface="仿宋" panose="02010609060101010101" pitchFamily="49" charset="-122"/>
              </a:rPr>
              <a:t>Making Large Language Models Better </a:t>
            </a:r>
            <a:r>
              <a:rPr lang="en-US" altLang="zh-CN" sz="1400" dirty="0" err="1">
                <a:latin typeface="仿宋" panose="02010609060101010101" pitchFamily="49" charset="-122"/>
                <a:ea typeface="仿宋" panose="02010609060101010101" pitchFamily="49" charset="-122"/>
              </a:rPr>
              <a:t>Reasoners</a:t>
            </a:r>
            <a:r>
              <a:rPr lang="en-US" altLang="zh-CN" sz="1400" dirty="0">
                <a:latin typeface="仿宋" panose="02010609060101010101" pitchFamily="49" charset="-122"/>
                <a:ea typeface="仿宋" panose="02010609060101010101" pitchFamily="49" charset="-122"/>
              </a:rPr>
              <a:t> with Step-Aware Verifier</a:t>
            </a:r>
            <a:endParaRPr lang="zh-CN" altLang="en-US" sz="1400" dirty="0">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142" y="1774433"/>
            <a:ext cx="4954892" cy="1883168"/>
          </a:xfrm>
          <a:prstGeom prst="rect">
            <a:avLst/>
          </a:prstGeom>
        </p:spPr>
      </p:pic>
    </p:spTree>
    <p:extLst>
      <p:ext uri="{BB962C8B-B14F-4D97-AF65-F5344CB8AC3E}">
        <p14:creationId xmlns:p14="http://schemas.microsoft.com/office/powerpoint/2010/main" val="385831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实验步骤及结果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stretch>
            <a:fillRect/>
          </a:stretch>
        </p:blipFill>
        <p:spPr>
          <a:xfrm>
            <a:off x="885825" y="904875"/>
            <a:ext cx="7372350" cy="3333750"/>
          </a:xfrm>
          <a:prstGeom prst="rect">
            <a:avLst/>
          </a:prstGeom>
        </p:spPr>
      </p:pic>
    </p:spTree>
    <p:extLst>
      <p:ext uri="{BB962C8B-B14F-4D97-AF65-F5344CB8AC3E}">
        <p14:creationId xmlns:p14="http://schemas.microsoft.com/office/powerpoint/2010/main" val="268694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评价指标及结果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74133" y="804336"/>
            <a:ext cx="8187267" cy="1938992"/>
          </a:xfrm>
          <a:prstGeom prst="rect">
            <a:avLst/>
          </a:prstGeom>
          <a:noFill/>
        </p:spPr>
        <p:txBody>
          <a:bodyPr wrap="square" rtlCol="0">
            <a:spAutoFit/>
          </a:bodyPr>
          <a:lstStyle/>
          <a:p>
            <a:pPr indent="457200"/>
            <a:r>
              <a:rPr lang="en-US" altLang="zh-CN" sz="2000" dirty="0" smtClean="0">
                <a:latin typeface="仿宋" panose="02010609060101010101" pitchFamily="49" charset="-122"/>
                <a:ea typeface="仿宋" panose="02010609060101010101" pitchFamily="49" charset="-122"/>
              </a:rPr>
              <a:t>random_top1</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是通过对数据集进行随机采样，然后计算随机选择的预测结果与真实答案匹配的频率来计算的。</a:t>
            </a:r>
          </a:p>
          <a:p>
            <a:pPr indent="457200"/>
            <a:r>
              <a:rPr lang="en-US" altLang="zh-CN" sz="2000" dirty="0" smtClean="0">
                <a:latin typeface="仿宋" panose="02010609060101010101" pitchFamily="49" charset="-122"/>
                <a:ea typeface="仿宋" panose="02010609060101010101" pitchFamily="49" charset="-122"/>
              </a:rPr>
              <a:t>voting_top1_accuracy</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基于多数投票来评估预测性能的。对于每个样本，它计算预测结果中哪个答案被选为最多的次数，并将其与真实答案匹配。</a:t>
            </a:r>
          </a:p>
          <a:p>
            <a:pPr indent="457200"/>
            <a:r>
              <a:rPr lang="en-US" altLang="zh-CN" sz="2000" dirty="0" smtClean="0">
                <a:latin typeface="仿宋" panose="02010609060101010101" pitchFamily="49" charset="-122"/>
                <a:ea typeface="仿宋" panose="02010609060101010101" pitchFamily="49" charset="-122"/>
              </a:rPr>
              <a:t>recall</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是召回率，用于评估模型能够正确预测出真实答案的能力。</a:t>
            </a:r>
          </a:p>
        </p:txBody>
      </p:sp>
      <p:pic>
        <p:nvPicPr>
          <p:cNvPr id="4" name="图片 3"/>
          <p:cNvPicPr>
            <a:picLocks noChangeAspect="1"/>
          </p:cNvPicPr>
          <p:nvPr/>
        </p:nvPicPr>
        <p:blipFill>
          <a:blip r:embed="rId2"/>
          <a:stretch>
            <a:fillRect/>
          </a:stretch>
        </p:blipFill>
        <p:spPr>
          <a:xfrm>
            <a:off x="1249223" y="3074914"/>
            <a:ext cx="6486525" cy="1381125"/>
          </a:xfrm>
          <a:prstGeom prst="rect">
            <a:avLst/>
          </a:prstGeom>
        </p:spPr>
      </p:pic>
    </p:spTree>
    <p:extLst>
      <p:ext uri="{BB962C8B-B14F-4D97-AF65-F5344CB8AC3E}">
        <p14:creationId xmlns:p14="http://schemas.microsoft.com/office/powerpoint/2010/main" val="1624367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34" y="856936"/>
            <a:ext cx="7520759" cy="3194616"/>
          </a:xfrm>
          <a:prstGeom prst="rect">
            <a:avLst/>
          </a:prstGeom>
        </p:spPr>
      </p:pic>
    </p:spTree>
    <p:extLst>
      <p:ext uri="{BB962C8B-B14F-4D97-AF65-F5344CB8AC3E}">
        <p14:creationId xmlns:p14="http://schemas.microsoft.com/office/powerpoint/2010/main" val="3218027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7" y="1270562"/>
            <a:ext cx="7804532" cy="2103789"/>
          </a:xfrm>
          <a:prstGeom prst="rect">
            <a:avLst/>
          </a:prstGeom>
        </p:spPr>
      </p:pic>
    </p:spTree>
    <p:extLst>
      <p:ext uri="{BB962C8B-B14F-4D97-AF65-F5344CB8AC3E}">
        <p14:creationId xmlns:p14="http://schemas.microsoft.com/office/powerpoint/2010/main" val="407531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任意多边形: 形状 1"/>
          <p:cNvSpPr/>
          <p:nvPr/>
        </p:nvSpPr>
        <p:spPr>
          <a:xfrm flipH="1">
            <a:off x="2979175"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4" name="组合 23"/>
          <p:cNvGrpSpPr/>
          <p:nvPr/>
        </p:nvGrpSpPr>
        <p:grpSpPr>
          <a:xfrm rot="10800000" flipH="1">
            <a:off x="8560019" y="346903"/>
            <a:ext cx="355381" cy="88900"/>
            <a:chOff x="4381719" y="-1168400"/>
            <a:chExt cx="355381" cy="88900"/>
          </a:xfrm>
        </p:grpSpPr>
        <p:cxnSp>
          <p:nvCxnSpPr>
            <p:cNvPr id="25" name="直接连接符 24"/>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a:off x="8915400" y="2685327"/>
            <a:ext cx="0" cy="19329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bwMode="auto">
          <a:xfrm>
            <a:off x="498851" y="1740753"/>
            <a:ext cx="1723550" cy="830997"/>
          </a:xfrm>
          <a:prstGeom prst="rect">
            <a:avLst/>
          </a:prstGeom>
        </p:spPr>
        <p:txBody>
          <a:bodyPr wrap="none">
            <a:spAutoFit/>
          </a:bodyPr>
          <a:lstStyle/>
          <a:p>
            <a:pPr algn="ctr">
              <a:defRPr/>
            </a:pPr>
            <a:r>
              <a:rPr lang="zh-CN" altLang="en-US" sz="4800" kern="100">
                <a:solidFill>
                  <a:schemeClr val="bg1"/>
                </a:solidFill>
                <a:latin typeface="+mj-ea"/>
                <a:ea typeface="+mj-ea"/>
                <a:cs typeface="汉仪旗黑-50S" panose="00020600040101010101" charset="-122"/>
              </a:rPr>
              <a:t>目 录</a:t>
            </a:r>
            <a:endParaRPr lang="en-US" altLang="zh-CN" sz="4800" kern="100">
              <a:solidFill>
                <a:schemeClr val="bg1"/>
              </a:solidFill>
              <a:latin typeface="+mj-ea"/>
              <a:ea typeface="+mj-ea"/>
              <a:cs typeface="汉仪旗黑-50S" panose="00020600040101010101" charset="-122"/>
            </a:endParaRPr>
          </a:p>
        </p:txBody>
      </p:sp>
      <p:sp>
        <p:nvSpPr>
          <p:cNvPr id="29" name="矩形 28"/>
          <p:cNvSpPr/>
          <p:nvPr/>
        </p:nvSpPr>
        <p:spPr bwMode="auto">
          <a:xfrm>
            <a:off x="600038" y="2571750"/>
            <a:ext cx="1565778" cy="338554"/>
          </a:xfrm>
          <a:prstGeom prst="rect">
            <a:avLst/>
          </a:prstGeom>
        </p:spPr>
        <p:txBody>
          <a:bodyPr wrap="square">
            <a:spAutoFit/>
          </a:bodyPr>
          <a:lstStyle/>
          <a:p>
            <a:pPr algn="dist">
              <a:defRPr/>
            </a:pPr>
            <a:r>
              <a:rPr lang="en-US" altLang="zh-CN" sz="1600" kern="100">
                <a:solidFill>
                  <a:schemeClr val="bg1"/>
                </a:solidFill>
                <a:latin typeface="+mj-ea"/>
                <a:ea typeface="+mj-ea"/>
                <a:cs typeface="汉仪旗黑-50S" panose="00020600040101010101" charset="-122"/>
              </a:rPr>
              <a:t>CONTENTS</a:t>
            </a:r>
          </a:p>
        </p:txBody>
      </p:sp>
      <p:sp>
        <p:nvSpPr>
          <p:cNvPr id="32" name="文本框 6"/>
          <p:cNvSpPr txBox="1">
            <a:spLocks noChangeArrowheads="1"/>
          </p:cNvSpPr>
          <p:nvPr/>
        </p:nvSpPr>
        <p:spPr bwMode="auto">
          <a:xfrm>
            <a:off x="5612467" y="1088851"/>
            <a:ext cx="21675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chemeClr val="accent1"/>
                </a:solidFill>
                <a:latin typeface="+mj-ea"/>
                <a:ea typeface="+mj-ea"/>
              </a:rPr>
              <a:t>CoT</a:t>
            </a:r>
            <a:r>
              <a:rPr lang="zh-CN" altLang="en-US" sz="2000" dirty="0" smtClean="0">
                <a:solidFill>
                  <a:schemeClr val="accent1"/>
                </a:solidFill>
                <a:latin typeface="+mj-ea"/>
                <a:ea typeface="+mj-ea"/>
              </a:rPr>
              <a:t>技术及其挑战</a:t>
            </a:r>
            <a:endParaRPr lang="zh-CN" altLang="en-US" sz="2000" dirty="0">
              <a:solidFill>
                <a:schemeClr val="accent1"/>
              </a:solidFill>
              <a:latin typeface="+mj-ea"/>
              <a:ea typeface="+mj-ea"/>
            </a:endParaRPr>
          </a:p>
        </p:txBody>
      </p:sp>
      <p:sp>
        <p:nvSpPr>
          <p:cNvPr id="34" name="文本框 6"/>
          <p:cNvSpPr txBox="1">
            <a:spLocks noChangeArrowheads="1"/>
          </p:cNvSpPr>
          <p:nvPr/>
        </p:nvSpPr>
        <p:spPr bwMode="auto">
          <a:xfrm>
            <a:off x="5039995" y="1027296"/>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ea typeface="+mj-ea"/>
              </a:rPr>
              <a:t>01</a:t>
            </a:r>
            <a:endParaRPr lang="zh-CN" altLang="en-US" sz="2800">
              <a:solidFill>
                <a:schemeClr val="accent1"/>
              </a:solidFill>
              <a:latin typeface="+mj-ea"/>
              <a:ea typeface="+mj-ea"/>
            </a:endParaRPr>
          </a:p>
        </p:txBody>
      </p:sp>
      <p:cxnSp>
        <p:nvCxnSpPr>
          <p:cNvPr id="35" name="直接连接符 34"/>
          <p:cNvCxnSpPr/>
          <p:nvPr/>
        </p:nvCxnSpPr>
        <p:spPr>
          <a:xfrm>
            <a:off x="5584299" y="1252650"/>
            <a:ext cx="0" cy="10442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文本框 6"/>
          <p:cNvSpPr txBox="1">
            <a:spLocks noChangeArrowheads="1"/>
          </p:cNvSpPr>
          <p:nvPr/>
        </p:nvSpPr>
        <p:spPr bwMode="auto">
          <a:xfrm>
            <a:off x="5612467" y="1945408"/>
            <a:ext cx="28280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chemeClr val="accent1"/>
                </a:solidFill>
                <a:latin typeface="+mj-ea"/>
                <a:ea typeface="+mj-ea"/>
              </a:rPr>
              <a:t>Multi LLM consistency</a:t>
            </a:r>
            <a:endParaRPr lang="zh-CN" altLang="en-US" sz="2000" dirty="0">
              <a:solidFill>
                <a:schemeClr val="accent1"/>
              </a:solidFill>
              <a:latin typeface="+mj-ea"/>
              <a:ea typeface="+mj-ea"/>
            </a:endParaRPr>
          </a:p>
        </p:txBody>
      </p:sp>
      <p:sp>
        <p:nvSpPr>
          <p:cNvPr id="39" name="文本框 6"/>
          <p:cNvSpPr txBox="1">
            <a:spLocks noChangeArrowheads="1"/>
          </p:cNvSpPr>
          <p:nvPr/>
        </p:nvSpPr>
        <p:spPr bwMode="auto">
          <a:xfrm>
            <a:off x="5039995" y="18967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ea typeface="+mj-ea"/>
              </a:rPr>
              <a:t>02</a:t>
            </a:r>
            <a:endParaRPr lang="zh-CN" altLang="en-US" sz="2800">
              <a:solidFill>
                <a:schemeClr val="accent1"/>
              </a:solidFill>
              <a:latin typeface="+mj-ea"/>
              <a:ea typeface="+mj-ea"/>
            </a:endParaRPr>
          </a:p>
        </p:txBody>
      </p:sp>
      <p:cxnSp>
        <p:nvCxnSpPr>
          <p:cNvPr id="40" name="直接连接符 39"/>
          <p:cNvCxnSpPr/>
          <p:nvPr/>
        </p:nvCxnSpPr>
        <p:spPr>
          <a:xfrm>
            <a:off x="5584299" y="2122079"/>
            <a:ext cx="0" cy="10442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文本框 6"/>
          <p:cNvSpPr txBox="1">
            <a:spLocks noChangeArrowheads="1"/>
          </p:cNvSpPr>
          <p:nvPr/>
        </p:nvSpPr>
        <p:spPr bwMode="auto">
          <a:xfrm>
            <a:off x="5612467" y="2827709"/>
            <a:ext cx="1289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chemeClr val="accent1"/>
                </a:solidFill>
                <a:latin typeface="+mj-ea"/>
                <a:ea typeface="+mj-ea"/>
              </a:rPr>
              <a:t>DIVERSE</a:t>
            </a:r>
            <a:endParaRPr lang="zh-CN" altLang="en-US" sz="2000" dirty="0">
              <a:solidFill>
                <a:schemeClr val="accent1"/>
              </a:solidFill>
              <a:latin typeface="+mj-ea"/>
              <a:ea typeface="+mj-ea"/>
            </a:endParaRPr>
          </a:p>
        </p:txBody>
      </p:sp>
      <p:sp>
        <p:nvSpPr>
          <p:cNvPr id="44" name="文本框 6"/>
          <p:cNvSpPr txBox="1">
            <a:spLocks noChangeArrowheads="1"/>
          </p:cNvSpPr>
          <p:nvPr/>
        </p:nvSpPr>
        <p:spPr bwMode="auto">
          <a:xfrm>
            <a:off x="5039995" y="2766154"/>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ea typeface="+mj-ea"/>
              </a:rPr>
              <a:t>03</a:t>
            </a:r>
            <a:endParaRPr lang="zh-CN" altLang="en-US" sz="2800">
              <a:solidFill>
                <a:schemeClr val="accent1"/>
              </a:solidFill>
              <a:latin typeface="+mj-ea"/>
              <a:ea typeface="+mj-ea"/>
            </a:endParaRPr>
          </a:p>
        </p:txBody>
      </p:sp>
      <p:cxnSp>
        <p:nvCxnSpPr>
          <p:cNvPr id="45" name="直接连接符 44"/>
          <p:cNvCxnSpPr/>
          <p:nvPr/>
        </p:nvCxnSpPr>
        <p:spPr>
          <a:xfrm>
            <a:off x="5584299" y="2991508"/>
            <a:ext cx="0" cy="10442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文本框 6"/>
          <p:cNvSpPr txBox="1">
            <a:spLocks noChangeArrowheads="1"/>
          </p:cNvSpPr>
          <p:nvPr/>
        </p:nvSpPr>
        <p:spPr bwMode="auto">
          <a:xfrm>
            <a:off x="5612585" y="3697139"/>
            <a:ext cx="898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err="1" smtClean="0">
                <a:solidFill>
                  <a:schemeClr val="accent1"/>
                </a:solidFill>
                <a:latin typeface="+mj-ea"/>
                <a:ea typeface="+mj-ea"/>
              </a:rPr>
              <a:t>IRCoT</a:t>
            </a:r>
            <a:endParaRPr lang="zh-CN" altLang="en-US" sz="2000" dirty="0">
              <a:solidFill>
                <a:schemeClr val="accent1"/>
              </a:solidFill>
              <a:latin typeface="+mj-ea"/>
              <a:ea typeface="+mj-ea"/>
            </a:endParaRPr>
          </a:p>
        </p:txBody>
      </p:sp>
      <p:sp>
        <p:nvSpPr>
          <p:cNvPr id="49" name="文本框 6"/>
          <p:cNvSpPr txBox="1">
            <a:spLocks noChangeArrowheads="1"/>
          </p:cNvSpPr>
          <p:nvPr/>
        </p:nvSpPr>
        <p:spPr bwMode="auto">
          <a:xfrm>
            <a:off x="5039995" y="3635584"/>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ea typeface="+mj-ea"/>
              </a:rPr>
              <a:t>04</a:t>
            </a:r>
            <a:endParaRPr lang="zh-CN" altLang="en-US" sz="2800">
              <a:solidFill>
                <a:schemeClr val="accent1"/>
              </a:solidFill>
              <a:latin typeface="+mj-ea"/>
              <a:ea typeface="+mj-ea"/>
            </a:endParaRPr>
          </a:p>
        </p:txBody>
      </p:sp>
      <p:cxnSp>
        <p:nvCxnSpPr>
          <p:cNvPr id="50" name="直接连接符 49"/>
          <p:cNvCxnSpPr/>
          <p:nvPr/>
        </p:nvCxnSpPr>
        <p:spPr>
          <a:xfrm>
            <a:off x="5584299" y="3860938"/>
            <a:ext cx="0" cy="104422"/>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实验结果分析</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74133" y="1447802"/>
            <a:ext cx="8187267" cy="707886"/>
          </a:xfrm>
          <a:prstGeom prst="rect">
            <a:avLst/>
          </a:prstGeom>
          <a:noFill/>
        </p:spPr>
        <p:txBody>
          <a:bodyPr wrap="square" rtlCol="0">
            <a:spAutoFit/>
          </a:bodyPr>
          <a:lstStyle/>
          <a:p>
            <a:pPr indent="457200"/>
            <a:r>
              <a:rPr lang="zh-CN" altLang="en-US" sz="2000" dirty="0">
                <a:latin typeface="仿宋" panose="02010609060101010101" pitchFamily="49" charset="-122"/>
                <a:ea typeface="仿宋" panose="02010609060101010101" pitchFamily="49" charset="-122"/>
              </a:rPr>
              <a:t>该方法效果很好，在多数投票来评估已经能显著提高准确率的情况下，再一次显著将准确率提高。在训练集和测试集均有着不错的表现</a:t>
            </a:r>
            <a:r>
              <a:rPr lang="zh-CN" altLang="en-US" sz="2000" dirty="0" smtClean="0">
                <a:latin typeface="仿宋" panose="02010609060101010101" pitchFamily="49" charset="-122"/>
                <a:ea typeface="仿宋" panose="02010609060101010101" pitchFamily="49" charset="-122"/>
              </a:rPr>
              <a:t>。</a:t>
            </a:r>
            <a:endParaRPr lang="en-US" altLang="zh-CN" sz="2000"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4286866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6" name="组合 15"/>
          <p:cNvGrpSpPr/>
          <p:nvPr/>
        </p:nvGrpSpPr>
        <p:grpSpPr>
          <a:xfrm>
            <a:off x="0" y="0"/>
            <a:ext cx="6291825" cy="5143500"/>
            <a:chOff x="0" y="0"/>
            <a:chExt cx="6291825" cy="5143500"/>
          </a:xfrm>
        </p:grpSpPr>
        <p:sp>
          <p:nvSpPr>
            <p:cNvPr id="17" name="任意多边形: 形状 16"/>
            <p:cNvSpPr/>
            <p:nvPr/>
          </p:nvSpPr>
          <p:spPr>
            <a:xfrm>
              <a:off x="12700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9" name="Freeform 5"/>
          <p:cNvSpPr>
            <a:spLocks noEditPoints="1"/>
          </p:cNvSpPr>
          <p:nvPr/>
        </p:nvSpPr>
        <p:spPr bwMode="auto">
          <a:xfrm>
            <a:off x="6949276" y="1652895"/>
            <a:ext cx="1610743" cy="118782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33" name="组合 32"/>
          <p:cNvGrpSpPr/>
          <p:nvPr/>
        </p:nvGrpSpPr>
        <p:grpSpPr>
          <a:xfrm rot="10800000" flipH="1">
            <a:off x="8560019" y="346903"/>
            <a:ext cx="355381" cy="88900"/>
            <a:chOff x="4381719" y="-1168400"/>
            <a:chExt cx="355381" cy="88900"/>
          </a:xfrm>
        </p:grpSpPr>
        <p:cxnSp>
          <p:nvCxnSpPr>
            <p:cNvPr id="42" name="直接连接符 41"/>
            <p:cNvCxnSpPr/>
            <p:nvPr/>
          </p:nvCxnSpPr>
          <p:spPr>
            <a:xfrm>
              <a:off x="4483100" y="-1168400"/>
              <a:ext cx="254000"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381719" y="-1079500"/>
              <a:ext cx="355381"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8915400" y="2685327"/>
            <a:ext cx="0" cy="19329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36762" y="1298952"/>
            <a:ext cx="4823080" cy="1344427"/>
            <a:chOff x="858123" y="1300809"/>
            <a:chExt cx="4823080" cy="1344427"/>
          </a:xfrm>
        </p:grpSpPr>
        <p:sp>
          <p:nvSpPr>
            <p:cNvPr id="26" name="矩形 25"/>
            <p:cNvSpPr/>
            <p:nvPr/>
          </p:nvSpPr>
          <p:spPr bwMode="auto">
            <a:xfrm>
              <a:off x="870334" y="1300809"/>
              <a:ext cx="2236510"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00" cap="none" spc="0" normalizeH="0" baseline="0" noProof="0">
                  <a:ln>
                    <a:noFill/>
                  </a:ln>
                  <a:solidFill>
                    <a:srgbClr val="1D4E89"/>
                  </a:solidFill>
                  <a:effectLst/>
                  <a:uLnTx/>
                  <a:uFillTx/>
                  <a:latin typeface="汉仪大宋简" panose="02010609000101010101" charset="-122"/>
                  <a:ea typeface="汉仪大宋简" panose="02010609000101010101" charset="-122"/>
                  <a:cs typeface="汉仪旗黑-50S" panose="00020600040101010101" charset="-122"/>
                </a:rPr>
                <a:t>第肆单元</a:t>
              </a:r>
            </a:p>
          </p:txBody>
        </p:sp>
        <p:sp>
          <p:nvSpPr>
            <p:cNvPr id="27" name="文本框 26"/>
            <p:cNvSpPr txBox="1"/>
            <p:nvPr/>
          </p:nvSpPr>
          <p:spPr>
            <a:xfrm>
              <a:off x="858123" y="1998905"/>
              <a:ext cx="4823080" cy="646331"/>
            </a:xfrm>
            <a:prstGeom prst="rect">
              <a:avLst/>
            </a:prstGeom>
            <a:noFill/>
          </p:spPr>
          <p:txBody>
            <a:bodyPr wrap="square">
              <a:spAutoFit/>
            </a:bodyPr>
            <a:lstStyle/>
            <a:p>
              <a:pPr lvl="0">
                <a:defRPr/>
              </a:pPr>
              <a:r>
                <a:rPr lang="en-US" altLang="zh-CN" sz="3600" kern="100" dirty="0" err="1">
                  <a:solidFill>
                    <a:srgbClr val="1D4E89"/>
                  </a:solidFill>
                  <a:latin typeface="汉仪旗黑-50S" panose="00020600040101010101" charset="-122"/>
                  <a:ea typeface="汉仪旗黑-50S" panose="00020600040101010101" charset="-122"/>
                  <a:cs typeface="汉仪旗黑-50S" panose="00020600040101010101" charset="-122"/>
                </a:rPr>
                <a:t>IRCoT</a:t>
              </a:r>
              <a:endParaRPr kumimoji="0" lang="zh-CN" altLang="en-US" sz="3600" b="0" i="0" u="none" strike="noStrike" kern="100" cap="none" spc="0" normalizeH="0" baseline="0" noProof="0" dirty="0">
                <a:ln>
                  <a:noFill/>
                </a:ln>
                <a:solidFill>
                  <a:srgbClr val="1D4E89"/>
                </a:solidFill>
                <a:effectLst/>
                <a:uLnTx/>
                <a:uFillTx/>
                <a:latin typeface="汉仪旗黑-50S" panose="00020600040101010101" charset="-122"/>
                <a:ea typeface="汉仪旗黑-50S" panose="00020600040101010101" charset="-122"/>
                <a:cs typeface="汉仪旗黑-50S" panose="00020600040101010101"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算法介绍</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74133" y="927909"/>
            <a:ext cx="8187267" cy="2862322"/>
          </a:xfrm>
          <a:prstGeom prst="rect">
            <a:avLst/>
          </a:prstGeom>
          <a:noFill/>
        </p:spPr>
        <p:txBody>
          <a:bodyPr wrap="square" rtlCol="0">
            <a:spAutoFit/>
          </a:bodyPr>
          <a:lstStyle/>
          <a:p>
            <a:pPr indent="457200"/>
            <a:r>
              <a:rPr lang="en-US" altLang="zh-CN" sz="2000" dirty="0" smtClean="0">
                <a:latin typeface="仿宋" panose="02010609060101010101" pitchFamily="49" charset="-122"/>
                <a:ea typeface="仿宋" panose="02010609060101010101" pitchFamily="49" charset="-122"/>
              </a:rPr>
              <a:t>​</a:t>
            </a:r>
            <a:r>
              <a:rPr lang="en-US" altLang="zh-CN" sz="2000" dirty="0" err="1" smtClean="0">
                <a:latin typeface="仿宋" panose="02010609060101010101" pitchFamily="49" charset="-122"/>
                <a:ea typeface="仿宋" panose="02010609060101010101" pitchFamily="49" charset="-122"/>
              </a:rPr>
              <a:t>IRCoT</a:t>
            </a:r>
            <a:r>
              <a:rPr lang="zh-CN" altLang="en-US" sz="2000" dirty="0">
                <a:latin typeface="仿宋" panose="02010609060101010101" pitchFamily="49" charset="-122"/>
                <a:ea typeface="仿宋" panose="02010609060101010101" pitchFamily="49" charset="-122"/>
              </a:rPr>
              <a:t>，即 </a:t>
            </a:r>
            <a:r>
              <a:rPr lang="en-US" altLang="zh-CN" sz="2000" dirty="0">
                <a:latin typeface="仿宋" panose="02010609060101010101" pitchFamily="49" charset="-122"/>
                <a:ea typeface="仿宋" panose="02010609060101010101" pitchFamily="49" charset="-122"/>
              </a:rPr>
              <a:t>Interleaving Retrieval with Chain-of-Thought Reasoning</a:t>
            </a:r>
            <a:r>
              <a:rPr lang="zh-CN" altLang="en-US" sz="2000" dirty="0">
                <a:latin typeface="仿宋" panose="02010609060101010101" pitchFamily="49" charset="-122"/>
                <a:ea typeface="仿宋" panose="02010609060101010101" pitchFamily="49" charset="-122"/>
              </a:rPr>
              <a:t>，是一个基于结合检索（</a:t>
            </a:r>
            <a:r>
              <a:rPr lang="en-US" altLang="zh-CN" sz="2000" dirty="0">
                <a:latin typeface="仿宋" panose="02010609060101010101" pitchFamily="49" charset="-122"/>
                <a:ea typeface="仿宋" panose="02010609060101010101" pitchFamily="49" charset="-122"/>
              </a:rPr>
              <a:t>Retrieval</a:t>
            </a:r>
            <a:r>
              <a:rPr lang="zh-CN" altLang="en-US" sz="2000" dirty="0">
                <a:latin typeface="仿宋" panose="02010609060101010101" pitchFamily="49" charset="-122"/>
                <a:ea typeface="仿宋" panose="02010609060101010101" pitchFamily="49" charset="-122"/>
              </a:rPr>
              <a:t>）与链式推理（</a:t>
            </a:r>
            <a:r>
              <a:rPr lang="en-US" altLang="zh-CN" sz="2000" dirty="0">
                <a:latin typeface="仿宋" panose="02010609060101010101" pitchFamily="49" charset="-122"/>
                <a:ea typeface="仿宋" panose="02010609060101010101" pitchFamily="49" charset="-122"/>
              </a:rPr>
              <a:t>Chain-of-Thought Reasoning</a:t>
            </a:r>
            <a:r>
              <a:rPr lang="zh-CN" altLang="en-US" sz="2000" dirty="0">
                <a:latin typeface="仿宋" panose="02010609060101010101" pitchFamily="49" charset="-122"/>
                <a:ea typeface="仿宋" panose="02010609060101010101" pitchFamily="49" charset="-122"/>
              </a:rPr>
              <a:t>）的框架，它专为解决知识密集型的多步问题设计。这种方法通过在检索外部知识与执行链式推理之间交错执行，旨在提高人工智能系统解决复杂问题的能力。</a:t>
            </a:r>
          </a:p>
          <a:p>
            <a:pPr indent="457200"/>
            <a:endParaRPr lang="zh-CN" altLang="en-US" sz="2000" dirty="0">
              <a:latin typeface="仿宋" panose="02010609060101010101" pitchFamily="49" charset="-122"/>
              <a:ea typeface="仿宋" panose="02010609060101010101" pitchFamily="49" charset="-122"/>
            </a:endParaRPr>
          </a:p>
          <a:p>
            <a:pPr indent="457200"/>
            <a:r>
              <a:rPr lang="zh-CN" altLang="en-US" sz="2000" dirty="0" smtClean="0">
                <a:latin typeface="仿宋" panose="02010609060101010101" pitchFamily="49" charset="-122"/>
                <a:ea typeface="仿宋" panose="02010609060101010101" pitchFamily="49" charset="-122"/>
              </a:rPr>
              <a:t>​在</a:t>
            </a:r>
            <a:r>
              <a:rPr lang="zh-CN" altLang="en-US" sz="2000" dirty="0">
                <a:latin typeface="仿宋" panose="02010609060101010101" pitchFamily="49" charset="-122"/>
                <a:ea typeface="仿宋" panose="02010609060101010101" pitchFamily="49" charset="-122"/>
              </a:rPr>
              <a:t>传统的链式推理过程中，模型通常依赖于内部知识库或之前训练中获取的知识来解答问题。然而，当面临知识密集型的问题时，内部知识库可能不够全面或更新不及时，从而限制了推理的准确性和可靠性。</a:t>
            </a:r>
          </a:p>
        </p:txBody>
      </p:sp>
    </p:spTree>
    <p:extLst>
      <p:ext uri="{BB962C8B-B14F-4D97-AF65-F5344CB8AC3E}">
        <p14:creationId xmlns:p14="http://schemas.microsoft.com/office/powerpoint/2010/main" val="3599066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算法介绍</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361243" y="4343782"/>
            <a:ext cx="9505244" cy="307777"/>
          </a:xfrm>
          <a:prstGeom prst="rect">
            <a:avLst/>
          </a:prstGeom>
          <a:noFill/>
        </p:spPr>
        <p:txBody>
          <a:bodyPr wrap="square" rtlCol="0">
            <a:spAutoFit/>
          </a:bodyPr>
          <a:lstStyle/>
          <a:p>
            <a:pPr indent="457200"/>
            <a:r>
              <a:rPr lang="en-US" altLang="zh-CN" sz="1400" dirty="0">
                <a:latin typeface="仿宋" panose="02010609060101010101" pitchFamily="49" charset="-122"/>
                <a:ea typeface="仿宋" panose="02010609060101010101" pitchFamily="49" charset="-122"/>
              </a:rPr>
              <a:t>Interleaving Retrieval with Chain-of-Thought Reasoning for Knowledge-Intensive Multi-Step Questions</a:t>
            </a:r>
            <a:endParaRPr lang="zh-CN" altLang="en-US" sz="1400" dirty="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429" y="528485"/>
            <a:ext cx="7016145" cy="3722616"/>
          </a:xfrm>
          <a:prstGeom prst="rect">
            <a:avLst/>
          </a:prstGeom>
        </p:spPr>
      </p:pic>
    </p:spTree>
    <p:extLst>
      <p:ext uri="{BB962C8B-B14F-4D97-AF65-F5344CB8AC3E}">
        <p14:creationId xmlns:p14="http://schemas.microsoft.com/office/powerpoint/2010/main" val="3157548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实验步骤及结果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
          <a:stretch>
            <a:fillRect/>
          </a:stretch>
        </p:blipFill>
        <p:spPr>
          <a:xfrm>
            <a:off x="1249223" y="604537"/>
            <a:ext cx="6924498" cy="4172119"/>
          </a:xfrm>
          <a:prstGeom prst="rect">
            <a:avLst/>
          </a:prstGeom>
        </p:spPr>
      </p:pic>
    </p:spTree>
    <p:extLst>
      <p:ext uri="{BB962C8B-B14F-4D97-AF65-F5344CB8AC3E}">
        <p14:creationId xmlns:p14="http://schemas.microsoft.com/office/powerpoint/2010/main" val="3375966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实验步骤及结果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2"/>
          <a:stretch>
            <a:fillRect/>
          </a:stretch>
        </p:blipFill>
        <p:spPr>
          <a:xfrm>
            <a:off x="505683" y="1319915"/>
            <a:ext cx="8054336" cy="2268658"/>
          </a:xfrm>
          <a:prstGeom prst="rect">
            <a:avLst/>
          </a:prstGeom>
        </p:spPr>
      </p:pic>
    </p:spTree>
    <p:extLst>
      <p:ext uri="{BB962C8B-B14F-4D97-AF65-F5344CB8AC3E}">
        <p14:creationId xmlns:p14="http://schemas.microsoft.com/office/powerpoint/2010/main" val="4231114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实验步骤及结果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
          <a:stretch>
            <a:fillRect/>
          </a:stretch>
        </p:blipFill>
        <p:spPr>
          <a:xfrm>
            <a:off x="607141" y="815797"/>
            <a:ext cx="7554725" cy="3821671"/>
          </a:xfrm>
          <a:prstGeom prst="rect">
            <a:avLst/>
          </a:prstGeom>
        </p:spPr>
      </p:pic>
    </p:spTree>
    <p:extLst>
      <p:ext uri="{BB962C8B-B14F-4D97-AF65-F5344CB8AC3E}">
        <p14:creationId xmlns:p14="http://schemas.microsoft.com/office/powerpoint/2010/main" val="1018893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实验结果分析</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74133" y="1447802"/>
            <a:ext cx="8187267" cy="1631216"/>
          </a:xfrm>
          <a:prstGeom prst="rect">
            <a:avLst/>
          </a:prstGeom>
          <a:noFill/>
        </p:spPr>
        <p:txBody>
          <a:bodyPr wrap="square" rtlCol="0">
            <a:spAutoFit/>
          </a:bodyPr>
          <a:lstStyle/>
          <a:p>
            <a:pPr indent="457200"/>
            <a:r>
              <a:rPr lang="zh-CN" altLang="en-US" sz="2000" dirty="0" smtClean="0">
                <a:latin typeface="仿宋" panose="02010609060101010101" pitchFamily="49" charset="-122"/>
                <a:ea typeface="仿宋" panose="02010609060101010101" pitchFamily="49" charset="-122"/>
              </a:rPr>
              <a:t>对于</a:t>
            </a:r>
            <a:r>
              <a:rPr lang="zh-CN" altLang="en-US" sz="2000" dirty="0">
                <a:latin typeface="仿宋" panose="02010609060101010101" pitchFamily="49" charset="-122"/>
                <a:ea typeface="仿宋" panose="02010609060101010101" pitchFamily="49" charset="-122"/>
              </a:rPr>
              <a:t>一些题目中蕴含复杂名词的问题，该方法可以借助检索来提高答案的生成。</a:t>
            </a:r>
          </a:p>
          <a:p>
            <a:pPr indent="457200"/>
            <a:r>
              <a:rPr lang="zh-CN" altLang="en-US" sz="2000" dirty="0" smtClean="0">
                <a:latin typeface="仿宋" panose="02010609060101010101" pitchFamily="49" charset="-122"/>
                <a:ea typeface="仿宋" panose="02010609060101010101" pitchFamily="49" charset="-122"/>
              </a:rPr>
              <a:t>但是</a:t>
            </a:r>
            <a:r>
              <a:rPr lang="zh-CN" altLang="en-US" sz="2000" dirty="0">
                <a:latin typeface="仿宋" panose="02010609060101010101" pitchFamily="49" charset="-122"/>
                <a:ea typeface="仿宋" panose="02010609060101010101" pitchFamily="49" charset="-122"/>
              </a:rPr>
              <a:t>该方法的成功率不高，有相当一部分问题没办法检索出问题当中陌生名词的信息从而无法进行推理。该方法同样强烈依赖检索器的质量。</a:t>
            </a:r>
            <a:endParaRPr lang="en-US" altLang="zh-CN" sz="2000"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61225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实验步骤及结果</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stretch>
            <a:fillRect/>
          </a:stretch>
        </p:blipFill>
        <p:spPr>
          <a:xfrm>
            <a:off x="1704622" y="472750"/>
            <a:ext cx="5496454" cy="4568583"/>
          </a:xfrm>
          <a:prstGeom prst="rect">
            <a:avLst/>
          </a:prstGeom>
        </p:spPr>
      </p:pic>
    </p:spTree>
    <p:extLst>
      <p:ext uri="{BB962C8B-B14F-4D97-AF65-F5344CB8AC3E}">
        <p14:creationId xmlns:p14="http://schemas.microsoft.com/office/powerpoint/2010/main" val="1355313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9" name="组合 8"/>
          <p:cNvGrpSpPr/>
          <p:nvPr/>
        </p:nvGrpSpPr>
        <p:grpSpPr>
          <a:xfrm>
            <a:off x="0" y="0"/>
            <a:ext cx="6291825" cy="5143500"/>
            <a:chOff x="0" y="0"/>
            <a:chExt cx="6291825" cy="5143500"/>
          </a:xfrm>
        </p:grpSpPr>
        <p:sp>
          <p:nvSpPr>
            <p:cNvPr id="25" name="任意多边形: 形状 24"/>
            <p:cNvSpPr/>
            <p:nvPr/>
          </p:nvSpPr>
          <p:spPr>
            <a:xfrm>
              <a:off x="12700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旗黑-50S" panose="00020600040101010101" charset="-122"/>
                <a:ea typeface="汉仪旗黑-50S" panose="00020600040101010101" charset="-122"/>
                <a:cs typeface="+mn-cs"/>
              </a:endParaRPr>
            </a:p>
          </p:txBody>
        </p:sp>
        <p:sp>
          <p:nvSpPr>
            <p:cNvPr id="31" name="任意多边形: 形状 30"/>
            <p:cNvSpPr/>
            <p:nvPr/>
          </p:nvSpPr>
          <p:spPr>
            <a:xfrm>
              <a:off x="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旗黑-50S" panose="00020600040101010101" charset="-122"/>
                <a:ea typeface="汉仪旗黑-50S" panose="00020600040101010101" charset="-122"/>
                <a:cs typeface="+mn-cs"/>
              </a:endParaRPr>
            </a:p>
          </p:txBody>
        </p:sp>
      </p:grpSp>
      <p:grpSp>
        <p:nvGrpSpPr>
          <p:cNvPr id="34" name="组合 33"/>
          <p:cNvGrpSpPr/>
          <p:nvPr/>
        </p:nvGrpSpPr>
        <p:grpSpPr>
          <a:xfrm>
            <a:off x="709761" y="3184599"/>
            <a:ext cx="206964" cy="206964"/>
            <a:chOff x="712464" y="3381858"/>
            <a:chExt cx="355571" cy="355571"/>
          </a:xfrm>
        </p:grpSpPr>
        <p:sp>
          <p:nvSpPr>
            <p:cNvPr id="40" name="椭圆 39"/>
            <p:cNvSpPr/>
            <p:nvPr/>
          </p:nvSpPr>
          <p:spPr>
            <a:xfrm>
              <a:off x="712464" y="3381858"/>
              <a:ext cx="355571" cy="355571"/>
            </a:xfrm>
            <a:prstGeom prst="ellipse">
              <a:avLst/>
            </a:prstGeom>
            <a:solidFill>
              <a:srgbClr val="1D4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D4E89"/>
                </a:solidFill>
                <a:effectLst/>
                <a:uLnTx/>
                <a:uFillTx/>
                <a:latin typeface="汉仪旗黑-50S" panose="00020600040101010101" charset="-122"/>
                <a:ea typeface="汉仪旗黑-50S" panose="00020600040101010101" charset="-122"/>
                <a:cs typeface="+mn-cs"/>
              </a:endParaRPr>
            </a:p>
          </p:txBody>
        </p:sp>
        <p:sp>
          <p:nvSpPr>
            <p:cNvPr id="41" name="Freeform 5"/>
            <p:cNvSpPr>
              <a:spLocks noEditPoints="1"/>
            </p:cNvSpPr>
            <p:nvPr/>
          </p:nvSpPr>
          <p:spPr bwMode="auto">
            <a:xfrm>
              <a:off x="826867" y="3452381"/>
              <a:ext cx="126765" cy="214524"/>
            </a:xfrm>
            <a:custGeom>
              <a:avLst/>
              <a:gdLst>
                <a:gd name="T0" fmla="*/ 340 w 381"/>
                <a:gd name="T1" fmla="*/ 360 h 645"/>
                <a:gd name="T2" fmla="*/ 41 w 381"/>
                <a:gd name="T3" fmla="*/ 360 h 645"/>
                <a:gd name="T4" fmla="*/ 6 w 381"/>
                <a:gd name="T5" fmla="*/ 328 h 645"/>
                <a:gd name="T6" fmla="*/ 1 w 381"/>
                <a:gd name="T7" fmla="*/ 273 h 645"/>
                <a:gd name="T8" fmla="*/ 19 w 381"/>
                <a:gd name="T9" fmla="*/ 254 h 645"/>
                <a:gd name="T10" fmla="*/ 362 w 381"/>
                <a:gd name="T11" fmla="*/ 254 h 645"/>
                <a:gd name="T12" fmla="*/ 380 w 381"/>
                <a:gd name="T13" fmla="*/ 273 h 645"/>
                <a:gd name="T14" fmla="*/ 375 w 381"/>
                <a:gd name="T15" fmla="*/ 328 h 645"/>
                <a:gd name="T16" fmla="*/ 340 w 381"/>
                <a:gd name="T17" fmla="*/ 360 h 645"/>
                <a:gd name="T18" fmla="*/ 337 w 381"/>
                <a:gd name="T19" fmla="*/ 378 h 645"/>
                <a:gd name="T20" fmla="*/ 44 w 381"/>
                <a:gd name="T21" fmla="*/ 378 h 645"/>
                <a:gd name="T22" fmla="*/ 79 w 381"/>
                <a:gd name="T23" fmla="*/ 645 h 645"/>
                <a:gd name="T24" fmla="*/ 302 w 381"/>
                <a:gd name="T25" fmla="*/ 645 h 645"/>
                <a:gd name="T26" fmla="*/ 337 w 381"/>
                <a:gd name="T27" fmla="*/ 378 h 645"/>
                <a:gd name="T28" fmla="*/ 192 w 381"/>
                <a:gd name="T29" fmla="*/ 120 h 645"/>
                <a:gd name="T30" fmla="*/ 252 w 381"/>
                <a:gd name="T31" fmla="*/ 60 h 645"/>
                <a:gd name="T32" fmla="*/ 192 w 381"/>
                <a:gd name="T33" fmla="*/ 0 h 645"/>
                <a:gd name="T34" fmla="*/ 132 w 381"/>
                <a:gd name="T35" fmla="*/ 60 h 645"/>
                <a:gd name="T36" fmla="*/ 192 w 381"/>
                <a:gd name="T37" fmla="*/ 120 h 645"/>
                <a:gd name="T38" fmla="*/ 328 w 381"/>
                <a:gd name="T39" fmla="*/ 236 h 645"/>
                <a:gd name="T40" fmla="*/ 315 w 381"/>
                <a:gd name="T41" fmla="*/ 177 h 645"/>
                <a:gd name="T42" fmla="*/ 285 w 381"/>
                <a:gd name="T43" fmla="*/ 149 h 645"/>
                <a:gd name="T44" fmla="*/ 231 w 381"/>
                <a:gd name="T45" fmla="*/ 141 h 645"/>
                <a:gd name="T46" fmla="*/ 205 w 381"/>
                <a:gd name="T47" fmla="*/ 202 h 645"/>
                <a:gd name="T48" fmla="*/ 201 w 381"/>
                <a:gd name="T49" fmla="*/ 172 h 645"/>
                <a:gd name="T50" fmla="*/ 200 w 381"/>
                <a:gd name="T51" fmla="*/ 170 h 645"/>
                <a:gd name="T52" fmla="*/ 185 w 381"/>
                <a:gd name="T53" fmla="*/ 170 h 645"/>
                <a:gd name="T54" fmla="*/ 183 w 381"/>
                <a:gd name="T55" fmla="*/ 172 h 645"/>
                <a:gd name="T56" fmla="*/ 180 w 381"/>
                <a:gd name="T57" fmla="*/ 202 h 645"/>
                <a:gd name="T58" fmla="*/ 153 w 381"/>
                <a:gd name="T59" fmla="*/ 141 h 645"/>
                <a:gd name="T60" fmla="*/ 100 w 381"/>
                <a:gd name="T61" fmla="*/ 149 h 645"/>
                <a:gd name="T62" fmla="*/ 69 w 381"/>
                <a:gd name="T63" fmla="*/ 177 h 645"/>
                <a:gd name="T64" fmla="*/ 56 w 381"/>
                <a:gd name="T65" fmla="*/ 236 h 645"/>
                <a:gd name="T66" fmla="*/ 328 w 381"/>
                <a:gd name="T67" fmla="*/ 236 h 645"/>
                <a:gd name="T68" fmla="*/ 174 w 381"/>
                <a:gd name="T69" fmla="*/ 143 h 645"/>
                <a:gd name="T70" fmla="*/ 181 w 381"/>
                <a:gd name="T71" fmla="*/ 159 h 645"/>
                <a:gd name="T72" fmla="*/ 192 w 381"/>
                <a:gd name="T73" fmla="*/ 162 h 645"/>
                <a:gd name="T74" fmla="*/ 203 w 381"/>
                <a:gd name="T75" fmla="*/ 159 h 645"/>
                <a:gd name="T76" fmla="*/ 211 w 381"/>
                <a:gd name="T77" fmla="*/ 143 h 645"/>
                <a:gd name="T78" fmla="*/ 192 w 381"/>
                <a:gd name="T79" fmla="*/ 136 h 645"/>
                <a:gd name="T80" fmla="*/ 174 w 381"/>
                <a:gd name="T81" fmla="*/ 143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1" h="645">
                  <a:moveTo>
                    <a:pt x="340" y="360"/>
                  </a:moveTo>
                  <a:cubicBezTo>
                    <a:pt x="41" y="360"/>
                    <a:pt x="41" y="360"/>
                    <a:pt x="41" y="360"/>
                  </a:cubicBezTo>
                  <a:cubicBezTo>
                    <a:pt x="23" y="360"/>
                    <a:pt x="7" y="346"/>
                    <a:pt x="6" y="328"/>
                  </a:cubicBezTo>
                  <a:cubicBezTo>
                    <a:pt x="1" y="273"/>
                    <a:pt x="1" y="273"/>
                    <a:pt x="1" y="273"/>
                  </a:cubicBezTo>
                  <a:cubicBezTo>
                    <a:pt x="0" y="263"/>
                    <a:pt x="8" y="254"/>
                    <a:pt x="19" y="254"/>
                  </a:cubicBezTo>
                  <a:cubicBezTo>
                    <a:pt x="362" y="254"/>
                    <a:pt x="362" y="254"/>
                    <a:pt x="362" y="254"/>
                  </a:cubicBezTo>
                  <a:cubicBezTo>
                    <a:pt x="373" y="254"/>
                    <a:pt x="381" y="263"/>
                    <a:pt x="380" y="273"/>
                  </a:cubicBezTo>
                  <a:cubicBezTo>
                    <a:pt x="375" y="328"/>
                    <a:pt x="375" y="328"/>
                    <a:pt x="375" y="328"/>
                  </a:cubicBezTo>
                  <a:cubicBezTo>
                    <a:pt x="374" y="346"/>
                    <a:pt x="359" y="360"/>
                    <a:pt x="340" y="360"/>
                  </a:cubicBezTo>
                  <a:close/>
                  <a:moveTo>
                    <a:pt x="337" y="378"/>
                  </a:moveTo>
                  <a:cubicBezTo>
                    <a:pt x="44" y="378"/>
                    <a:pt x="44" y="378"/>
                    <a:pt x="44" y="378"/>
                  </a:cubicBezTo>
                  <a:cubicBezTo>
                    <a:pt x="79" y="645"/>
                    <a:pt x="79" y="645"/>
                    <a:pt x="79" y="645"/>
                  </a:cubicBezTo>
                  <a:cubicBezTo>
                    <a:pt x="302" y="645"/>
                    <a:pt x="302" y="645"/>
                    <a:pt x="302" y="645"/>
                  </a:cubicBezTo>
                  <a:lnTo>
                    <a:pt x="337" y="378"/>
                  </a:lnTo>
                  <a:close/>
                  <a:moveTo>
                    <a:pt x="192" y="120"/>
                  </a:moveTo>
                  <a:cubicBezTo>
                    <a:pt x="225" y="120"/>
                    <a:pt x="252" y="94"/>
                    <a:pt x="252" y="60"/>
                  </a:cubicBezTo>
                  <a:cubicBezTo>
                    <a:pt x="252" y="27"/>
                    <a:pt x="225" y="0"/>
                    <a:pt x="192" y="0"/>
                  </a:cubicBezTo>
                  <a:cubicBezTo>
                    <a:pt x="159" y="0"/>
                    <a:pt x="132" y="27"/>
                    <a:pt x="132" y="60"/>
                  </a:cubicBezTo>
                  <a:cubicBezTo>
                    <a:pt x="132" y="94"/>
                    <a:pt x="159" y="120"/>
                    <a:pt x="192" y="120"/>
                  </a:cubicBezTo>
                  <a:close/>
                  <a:moveTo>
                    <a:pt x="328" y="236"/>
                  </a:moveTo>
                  <a:cubicBezTo>
                    <a:pt x="315" y="177"/>
                    <a:pt x="315" y="177"/>
                    <a:pt x="315" y="177"/>
                  </a:cubicBezTo>
                  <a:cubicBezTo>
                    <a:pt x="312" y="162"/>
                    <a:pt x="300" y="151"/>
                    <a:pt x="285" y="149"/>
                  </a:cubicBezTo>
                  <a:cubicBezTo>
                    <a:pt x="231" y="141"/>
                    <a:pt x="231" y="141"/>
                    <a:pt x="231" y="141"/>
                  </a:cubicBezTo>
                  <a:cubicBezTo>
                    <a:pt x="205" y="202"/>
                    <a:pt x="205" y="202"/>
                    <a:pt x="205" y="202"/>
                  </a:cubicBezTo>
                  <a:cubicBezTo>
                    <a:pt x="201" y="172"/>
                    <a:pt x="201" y="172"/>
                    <a:pt x="201" y="172"/>
                  </a:cubicBezTo>
                  <a:cubicBezTo>
                    <a:pt x="201" y="171"/>
                    <a:pt x="201" y="170"/>
                    <a:pt x="200" y="170"/>
                  </a:cubicBezTo>
                  <a:cubicBezTo>
                    <a:pt x="185" y="170"/>
                    <a:pt x="185" y="170"/>
                    <a:pt x="185" y="170"/>
                  </a:cubicBezTo>
                  <a:cubicBezTo>
                    <a:pt x="184" y="170"/>
                    <a:pt x="183" y="171"/>
                    <a:pt x="183" y="172"/>
                  </a:cubicBezTo>
                  <a:cubicBezTo>
                    <a:pt x="180" y="202"/>
                    <a:pt x="180" y="202"/>
                    <a:pt x="180" y="202"/>
                  </a:cubicBezTo>
                  <a:cubicBezTo>
                    <a:pt x="153" y="141"/>
                    <a:pt x="153" y="141"/>
                    <a:pt x="153" y="141"/>
                  </a:cubicBezTo>
                  <a:cubicBezTo>
                    <a:pt x="100" y="149"/>
                    <a:pt x="100" y="149"/>
                    <a:pt x="100" y="149"/>
                  </a:cubicBezTo>
                  <a:cubicBezTo>
                    <a:pt x="84" y="151"/>
                    <a:pt x="72" y="162"/>
                    <a:pt x="69" y="177"/>
                  </a:cubicBezTo>
                  <a:cubicBezTo>
                    <a:pt x="56" y="236"/>
                    <a:pt x="56" y="236"/>
                    <a:pt x="56" y="236"/>
                  </a:cubicBezTo>
                  <a:lnTo>
                    <a:pt x="328" y="236"/>
                  </a:lnTo>
                  <a:close/>
                  <a:moveTo>
                    <a:pt x="174" y="143"/>
                  </a:moveTo>
                  <a:cubicBezTo>
                    <a:pt x="174" y="149"/>
                    <a:pt x="178" y="156"/>
                    <a:pt x="181" y="159"/>
                  </a:cubicBezTo>
                  <a:cubicBezTo>
                    <a:pt x="184" y="162"/>
                    <a:pt x="188" y="162"/>
                    <a:pt x="192" y="162"/>
                  </a:cubicBezTo>
                  <a:cubicBezTo>
                    <a:pt x="196" y="162"/>
                    <a:pt x="200" y="162"/>
                    <a:pt x="203" y="159"/>
                  </a:cubicBezTo>
                  <a:cubicBezTo>
                    <a:pt x="206" y="156"/>
                    <a:pt x="211" y="149"/>
                    <a:pt x="211" y="143"/>
                  </a:cubicBezTo>
                  <a:cubicBezTo>
                    <a:pt x="211" y="137"/>
                    <a:pt x="199" y="136"/>
                    <a:pt x="192" y="136"/>
                  </a:cubicBezTo>
                  <a:cubicBezTo>
                    <a:pt x="185" y="136"/>
                    <a:pt x="174" y="137"/>
                    <a:pt x="174" y="14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D4E89"/>
                </a:solidFill>
                <a:effectLst/>
                <a:uLnTx/>
                <a:uFillTx/>
                <a:latin typeface="汉仪旗黑-50S" panose="00020600040101010101" charset="-122"/>
                <a:ea typeface="汉仪旗黑-50S" panose="00020600040101010101" charset="-122"/>
                <a:cs typeface="+mn-cs"/>
              </a:endParaRPr>
            </a:p>
          </p:txBody>
        </p:sp>
      </p:grpSp>
      <p:sp>
        <p:nvSpPr>
          <p:cNvPr id="35" name="文本框 3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924984" y="3157276"/>
            <a:ext cx="4335637" cy="2616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defTabSz="514350" fontAlgn="base">
              <a:spcBef>
                <a:spcPct val="0"/>
              </a:spcBef>
              <a:spcAft>
                <a:spcPct val="0"/>
              </a:spcAft>
              <a:tabLst>
                <a:tab pos="2149475" algn="l"/>
              </a:tabLst>
              <a:defRPr/>
            </a:pPr>
            <a:r>
              <a:rPr lang="zh-CN" altLang="en-US" sz="1100" dirty="0">
                <a:solidFill>
                  <a:prstClr val="black">
                    <a:lumMod val="65000"/>
                    <a:lumOff val="35000"/>
                  </a:prstClr>
                </a:solidFill>
                <a:latin typeface="汉仪大宋简" panose="02010609000101010101" charset="-122"/>
                <a:ea typeface="汉仪大宋简" panose="02010609000101010101" charset="-122"/>
                <a:sym typeface="汉仪旗黑-50S" panose="00020600040101010101" charset="-122"/>
              </a:rPr>
              <a:t>第十小组成员：黄倪远；谢绎含；单歆芮；陈逸晗；庞瑛霏</a:t>
            </a:r>
          </a:p>
        </p:txBody>
      </p:sp>
      <p:sp>
        <p:nvSpPr>
          <p:cNvPr id="36" name="文本框 3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924985" y="3551846"/>
            <a:ext cx="1558513" cy="2616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defTabSz="514350" fontAlgn="base">
              <a:spcBef>
                <a:spcPct val="0"/>
              </a:spcBef>
              <a:spcAft>
                <a:spcPct val="0"/>
              </a:spcAft>
              <a:tabLst>
                <a:tab pos="2149475" algn="l"/>
              </a:tabLst>
              <a:defRPr/>
            </a:pPr>
            <a:r>
              <a:rPr lang="zh-CN" altLang="en-US" sz="1100" dirty="0">
                <a:solidFill>
                  <a:prstClr val="black">
                    <a:lumMod val="65000"/>
                    <a:lumOff val="35000"/>
                  </a:prstClr>
                </a:solidFill>
                <a:latin typeface="汉仪大宋简" panose="02010609000101010101" charset="-122"/>
                <a:ea typeface="汉仪大宋简" panose="02010609000101010101" charset="-122"/>
                <a:sym typeface="汉仪旗黑-50S" panose="00020600040101010101" charset="-122"/>
              </a:rPr>
              <a:t>指导老师：汤斯亮</a:t>
            </a:r>
          </a:p>
        </p:txBody>
      </p:sp>
      <p:grpSp>
        <p:nvGrpSpPr>
          <p:cNvPr id="37" name="组合 36"/>
          <p:cNvGrpSpPr/>
          <p:nvPr/>
        </p:nvGrpSpPr>
        <p:grpSpPr>
          <a:xfrm>
            <a:off x="709761" y="3579169"/>
            <a:ext cx="206964" cy="206964"/>
            <a:chOff x="4560855" y="3735204"/>
            <a:chExt cx="355571" cy="355571"/>
          </a:xfrm>
        </p:grpSpPr>
        <p:sp>
          <p:nvSpPr>
            <p:cNvPr id="38" name="椭圆 37"/>
            <p:cNvSpPr/>
            <p:nvPr/>
          </p:nvSpPr>
          <p:spPr>
            <a:xfrm>
              <a:off x="4560855" y="3735204"/>
              <a:ext cx="355571" cy="355571"/>
            </a:xfrm>
            <a:prstGeom prst="ellipse">
              <a:avLst/>
            </a:prstGeom>
            <a:solidFill>
              <a:srgbClr val="1D4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D4E89"/>
                </a:solidFill>
                <a:effectLst/>
                <a:uLnTx/>
                <a:uFillTx/>
                <a:latin typeface="汉仪旗黑-50S" panose="00020600040101010101" charset="-122"/>
                <a:ea typeface="汉仪旗黑-50S" panose="00020600040101010101" charset="-122"/>
                <a:cs typeface="+mn-cs"/>
              </a:endParaRPr>
            </a:p>
          </p:txBody>
        </p:sp>
        <p:sp>
          <p:nvSpPr>
            <p:cNvPr id="39" name="Freeform 9"/>
            <p:cNvSpPr>
              <a:spLocks noEditPoints="1"/>
            </p:cNvSpPr>
            <p:nvPr/>
          </p:nvSpPr>
          <p:spPr bwMode="auto">
            <a:xfrm>
              <a:off x="4641730" y="3800360"/>
              <a:ext cx="193822" cy="225258"/>
            </a:xfrm>
            <a:custGeom>
              <a:avLst/>
              <a:gdLst>
                <a:gd name="T0" fmla="*/ 689 w 701"/>
                <a:gd name="T1" fmla="*/ 820 h 820"/>
                <a:gd name="T2" fmla="*/ 21 w 701"/>
                <a:gd name="T3" fmla="*/ 820 h 820"/>
                <a:gd name="T4" fmla="*/ 0 w 701"/>
                <a:gd name="T5" fmla="*/ 800 h 820"/>
                <a:gd name="T6" fmla="*/ 99 w 701"/>
                <a:gd name="T7" fmla="*/ 512 h 820"/>
                <a:gd name="T8" fmla="*/ 113 w 701"/>
                <a:gd name="T9" fmla="*/ 507 h 820"/>
                <a:gd name="T10" fmla="*/ 205 w 701"/>
                <a:gd name="T11" fmla="*/ 549 h 820"/>
                <a:gd name="T12" fmla="*/ 59 w 701"/>
                <a:gd name="T13" fmla="*/ 665 h 820"/>
                <a:gd name="T14" fmla="*/ 655 w 701"/>
                <a:gd name="T15" fmla="*/ 779 h 820"/>
                <a:gd name="T16" fmla="*/ 573 w 701"/>
                <a:gd name="T17" fmla="*/ 548 h 820"/>
                <a:gd name="T18" fmla="*/ 478 w 701"/>
                <a:gd name="T19" fmla="*/ 507 h 820"/>
                <a:gd name="T20" fmla="*/ 595 w 701"/>
                <a:gd name="T21" fmla="*/ 509 h 820"/>
                <a:gd name="T22" fmla="*/ 696 w 701"/>
                <a:gd name="T23" fmla="*/ 807 h 820"/>
                <a:gd name="T24" fmla="*/ 300 w 701"/>
                <a:gd name="T25" fmla="*/ 711 h 820"/>
                <a:gd name="T26" fmla="*/ 322 w 701"/>
                <a:gd name="T27" fmla="*/ 548 h 820"/>
                <a:gd name="T28" fmla="*/ 382 w 701"/>
                <a:gd name="T29" fmla="*/ 525 h 820"/>
                <a:gd name="T30" fmla="*/ 369 w 701"/>
                <a:gd name="T31" fmla="*/ 569 h 820"/>
                <a:gd name="T32" fmla="*/ 355 w 701"/>
                <a:gd name="T33" fmla="*/ 752 h 820"/>
                <a:gd name="T34" fmla="*/ 454 w 701"/>
                <a:gd name="T35" fmla="*/ 452 h 820"/>
                <a:gd name="T36" fmla="*/ 345 w 701"/>
                <a:gd name="T37" fmla="*/ 508 h 820"/>
                <a:gd name="T38" fmla="*/ 239 w 701"/>
                <a:gd name="T39" fmla="*/ 455 h 820"/>
                <a:gd name="T40" fmla="*/ 149 w 701"/>
                <a:gd name="T41" fmla="*/ 309 h 820"/>
                <a:gd name="T42" fmla="*/ 140 w 701"/>
                <a:gd name="T43" fmla="*/ 236 h 820"/>
                <a:gd name="T44" fmla="*/ 156 w 701"/>
                <a:gd name="T45" fmla="*/ 226 h 820"/>
                <a:gd name="T46" fmla="*/ 353 w 701"/>
                <a:gd name="T47" fmla="*/ 25 h 820"/>
                <a:gd name="T48" fmla="*/ 540 w 701"/>
                <a:gd name="T49" fmla="*/ 231 h 820"/>
                <a:gd name="T50" fmla="*/ 549 w 701"/>
                <a:gd name="T51" fmla="*/ 246 h 820"/>
                <a:gd name="T52" fmla="*/ 513 w 701"/>
                <a:gd name="T53" fmla="*/ 341 h 820"/>
                <a:gd name="T54" fmla="*/ 490 w 701"/>
                <a:gd name="T55" fmla="*/ 256 h 820"/>
                <a:gd name="T56" fmla="*/ 481 w 701"/>
                <a:gd name="T57" fmla="*/ 240 h 820"/>
                <a:gd name="T58" fmla="*/ 425 w 701"/>
                <a:gd name="T59" fmla="*/ 136 h 820"/>
                <a:gd name="T60" fmla="*/ 405 w 701"/>
                <a:gd name="T61" fmla="*/ 158 h 820"/>
                <a:gd name="T62" fmla="*/ 394 w 701"/>
                <a:gd name="T63" fmla="*/ 164 h 820"/>
                <a:gd name="T64" fmla="*/ 394 w 701"/>
                <a:gd name="T65" fmla="*/ 132 h 820"/>
                <a:gd name="T66" fmla="*/ 214 w 701"/>
                <a:gd name="T67" fmla="*/ 162 h 820"/>
                <a:gd name="T68" fmla="*/ 205 w 701"/>
                <a:gd name="T69" fmla="*/ 257 h 820"/>
                <a:gd name="T70" fmla="*/ 203 w 701"/>
                <a:gd name="T71" fmla="*/ 263 h 820"/>
                <a:gd name="T72" fmla="*/ 184 w 701"/>
                <a:gd name="T73" fmla="*/ 295 h 820"/>
                <a:gd name="T74" fmla="*/ 208 w 701"/>
                <a:gd name="T75" fmla="*/ 313 h 820"/>
                <a:gd name="T76" fmla="*/ 266 w 701"/>
                <a:gd name="T77" fmla="*/ 429 h 820"/>
                <a:gd name="T78" fmla="*/ 426 w 701"/>
                <a:gd name="T79" fmla="*/ 426 h 820"/>
                <a:gd name="T80" fmla="*/ 481 w 701"/>
                <a:gd name="T81" fmla="*/ 313 h 820"/>
                <a:gd name="T82" fmla="*/ 504 w 701"/>
                <a:gd name="T83" fmla="*/ 294 h 820"/>
                <a:gd name="T84" fmla="*/ 492 w 701"/>
                <a:gd name="T85" fmla="*/ 26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1" h="820">
                  <a:moveTo>
                    <a:pt x="696" y="807"/>
                  </a:moveTo>
                  <a:cubicBezTo>
                    <a:pt x="689" y="820"/>
                    <a:pt x="689" y="820"/>
                    <a:pt x="689" y="820"/>
                  </a:cubicBezTo>
                  <a:cubicBezTo>
                    <a:pt x="670" y="820"/>
                    <a:pt x="670" y="820"/>
                    <a:pt x="670" y="820"/>
                  </a:cubicBezTo>
                  <a:cubicBezTo>
                    <a:pt x="21" y="820"/>
                    <a:pt x="21" y="820"/>
                    <a:pt x="21" y="820"/>
                  </a:cubicBezTo>
                  <a:cubicBezTo>
                    <a:pt x="0" y="820"/>
                    <a:pt x="0" y="820"/>
                    <a:pt x="0" y="820"/>
                  </a:cubicBezTo>
                  <a:cubicBezTo>
                    <a:pt x="0" y="800"/>
                    <a:pt x="0" y="800"/>
                    <a:pt x="0" y="800"/>
                  </a:cubicBezTo>
                  <a:cubicBezTo>
                    <a:pt x="1" y="760"/>
                    <a:pt x="5" y="707"/>
                    <a:pt x="19" y="655"/>
                  </a:cubicBezTo>
                  <a:cubicBezTo>
                    <a:pt x="33" y="601"/>
                    <a:pt x="58" y="549"/>
                    <a:pt x="99" y="512"/>
                  </a:cubicBezTo>
                  <a:cubicBezTo>
                    <a:pt x="105" y="507"/>
                    <a:pt x="105" y="507"/>
                    <a:pt x="105" y="507"/>
                  </a:cubicBezTo>
                  <a:cubicBezTo>
                    <a:pt x="113" y="507"/>
                    <a:pt x="113" y="507"/>
                    <a:pt x="113" y="507"/>
                  </a:cubicBezTo>
                  <a:cubicBezTo>
                    <a:pt x="205" y="507"/>
                    <a:pt x="205" y="507"/>
                    <a:pt x="205" y="507"/>
                  </a:cubicBezTo>
                  <a:cubicBezTo>
                    <a:pt x="205" y="549"/>
                    <a:pt x="205" y="549"/>
                    <a:pt x="205" y="549"/>
                  </a:cubicBezTo>
                  <a:cubicBezTo>
                    <a:pt x="121" y="548"/>
                    <a:pt x="121" y="548"/>
                    <a:pt x="121" y="548"/>
                  </a:cubicBezTo>
                  <a:cubicBezTo>
                    <a:pt x="90" y="578"/>
                    <a:pt x="70" y="621"/>
                    <a:pt x="59" y="665"/>
                  </a:cubicBezTo>
                  <a:cubicBezTo>
                    <a:pt x="48" y="705"/>
                    <a:pt x="44" y="746"/>
                    <a:pt x="42" y="780"/>
                  </a:cubicBezTo>
                  <a:cubicBezTo>
                    <a:pt x="655" y="779"/>
                    <a:pt x="655" y="779"/>
                    <a:pt x="655" y="779"/>
                  </a:cubicBezTo>
                  <a:cubicBezTo>
                    <a:pt x="656" y="741"/>
                    <a:pt x="645" y="695"/>
                    <a:pt x="631" y="653"/>
                  </a:cubicBezTo>
                  <a:cubicBezTo>
                    <a:pt x="617" y="610"/>
                    <a:pt x="597" y="573"/>
                    <a:pt x="573" y="548"/>
                  </a:cubicBezTo>
                  <a:cubicBezTo>
                    <a:pt x="478" y="548"/>
                    <a:pt x="478" y="548"/>
                    <a:pt x="478" y="548"/>
                  </a:cubicBezTo>
                  <a:cubicBezTo>
                    <a:pt x="478" y="507"/>
                    <a:pt x="478" y="507"/>
                    <a:pt x="478" y="507"/>
                  </a:cubicBezTo>
                  <a:cubicBezTo>
                    <a:pt x="587" y="507"/>
                    <a:pt x="587" y="507"/>
                    <a:pt x="587" y="507"/>
                  </a:cubicBezTo>
                  <a:cubicBezTo>
                    <a:pt x="595" y="509"/>
                    <a:pt x="595" y="509"/>
                    <a:pt x="595" y="509"/>
                  </a:cubicBezTo>
                  <a:cubicBezTo>
                    <a:pt x="627" y="539"/>
                    <a:pt x="653" y="588"/>
                    <a:pt x="670" y="640"/>
                  </a:cubicBezTo>
                  <a:cubicBezTo>
                    <a:pt x="688" y="695"/>
                    <a:pt x="701" y="760"/>
                    <a:pt x="696" y="807"/>
                  </a:cubicBezTo>
                  <a:close/>
                  <a:moveTo>
                    <a:pt x="355" y="752"/>
                  </a:moveTo>
                  <a:cubicBezTo>
                    <a:pt x="300" y="711"/>
                    <a:pt x="300" y="711"/>
                    <a:pt x="300" y="711"/>
                  </a:cubicBezTo>
                  <a:cubicBezTo>
                    <a:pt x="335" y="569"/>
                    <a:pt x="335" y="569"/>
                    <a:pt x="335" y="569"/>
                  </a:cubicBezTo>
                  <a:cubicBezTo>
                    <a:pt x="322" y="548"/>
                    <a:pt x="322" y="548"/>
                    <a:pt x="322" y="548"/>
                  </a:cubicBezTo>
                  <a:cubicBezTo>
                    <a:pt x="323" y="525"/>
                    <a:pt x="323" y="525"/>
                    <a:pt x="323" y="525"/>
                  </a:cubicBezTo>
                  <a:cubicBezTo>
                    <a:pt x="349" y="524"/>
                    <a:pt x="356" y="524"/>
                    <a:pt x="382" y="525"/>
                  </a:cubicBezTo>
                  <a:cubicBezTo>
                    <a:pt x="383" y="548"/>
                    <a:pt x="383" y="548"/>
                    <a:pt x="383" y="548"/>
                  </a:cubicBezTo>
                  <a:cubicBezTo>
                    <a:pt x="369" y="569"/>
                    <a:pt x="369" y="569"/>
                    <a:pt x="369" y="569"/>
                  </a:cubicBezTo>
                  <a:cubicBezTo>
                    <a:pt x="409" y="711"/>
                    <a:pt x="409" y="711"/>
                    <a:pt x="409" y="711"/>
                  </a:cubicBezTo>
                  <a:cubicBezTo>
                    <a:pt x="355" y="752"/>
                    <a:pt x="355" y="752"/>
                    <a:pt x="355" y="752"/>
                  </a:cubicBezTo>
                  <a:close/>
                  <a:moveTo>
                    <a:pt x="513" y="341"/>
                  </a:moveTo>
                  <a:cubicBezTo>
                    <a:pt x="499" y="389"/>
                    <a:pt x="480" y="425"/>
                    <a:pt x="454" y="452"/>
                  </a:cubicBezTo>
                  <a:cubicBezTo>
                    <a:pt x="426" y="481"/>
                    <a:pt x="392" y="498"/>
                    <a:pt x="348" y="507"/>
                  </a:cubicBezTo>
                  <a:cubicBezTo>
                    <a:pt x="345" y="508"/>
                    <a:pt x="345" y="508"/>
                    <a:pt x="345" y="508"/>
                  </a:cubicBezTo>
                  <a:cubicBezTo>
                    <a:pt x="341" y="508"/>
                    <a:pt x="341" y="508"/>
                    <a:pt x="341" y="508"/>
                  </a:cubicBezTo>
                  <a:cubicBezTo>
                    <a:pt x="302" y="501"/>
                    <a:pt x="268" y="484"/>
                    <a:pt x="239" y="455"/>
                  </a:cubicBezTo>
                  <a:cubicBezTo>
                    <a:pt x="213" y="428"/>
                    <a:pt x="192" y="391"/>
                    <a:pt x="177" y="342"/>
                  </a:cubicBezTo>
                  <a:cubicBezTo>
                    <a:pt x="165" y="335"/>
                    <a:pt x="155" y="324"/>
                    <a:pt x="149" y="309"/>
                  </a:cubicBezTo>
                  <a:cubicBezTo>
                    <a:pt x="142" y="293"/>
                    <a:pt x="139" y="271"/>
                    <a:pt x="139" y="246"/>
                  </a:cubicBezTo>
                  <a:cubicBezTo>
                    <a:pt x="140" y="236"/>
                    <a:pt x="140" y="236"/>
                    <a:pt x="140" y="236"/>
                  </a:cubicBezTo>
                  <a:cubicBezTo>
                    <a:pt x="148" y="231"/>
                    <a:pt x="148" y="231"/>
                    <a:pt x="148" y="231"/>
                  </a:cubicBezTo>
                  <a:cubicBezTo>
                    <a:pt x="150" y="229"/>
                    <a:pt x="153" y="227"/>
                    <a:pt x="156" y="226"/>
                  </a:cubicBezTo>
                  <a:cubicBezTo>
                    <a:pt x="144" y="150"/>
                    <a:pt x="147" y="85"/>
                    <a:pt x="193" y="42"/>
                  </a:cubicBezTo>
                  <a:cubicBezTo>
                    <a:pt x="230" y="15"/>
                    <a:pt x="294" y="34"/>
                    <a:pt x="353" y="25"/>
                  </a:cubicBezTo>
                  <a:cubicBezTo>
                    <a:pt x="522" y="0"/>
                    <a:pt x="521" y="85"/>
                    <a:pt x="537" y="229"/>
                  </a:cubicBezTo>
                  <a:cubicBezTo>
                    <a:pt x="538" y="230"/>
                    <a:pt x="539" y="230"/>
                    <a:pt x="540" y="231"/>
                  </a:cubicBezTo>
                  <a:cubicBezTo>
                    <a:pt x="548" y="236"/>
                    <a:pt x="548" y="236"/>
                    <a:pt x="548" y="236"/>
                  </a:cubicBezTo>
                  <a:cubicBezTo>
                    <a:pt x="549" y="246"/>
                    <a:pt x="549" y="246"/>
                    <a:pt x="549" y="246"/>
                  </a:cubicBezTo>
                  <a:cubicBezTo>
                    <a:pt x="549" y="271"/>
                    <a:pt x="546" y="292"/>
                    <a:pt x="539" y="308"/>
                  </a:cubicBezTo>
                  <a:cubicBezTo>
                    <a:pt x="533" y="323"/>
                    <a:pt x="525" y="334"/>
                    <a:pt x="513" y="341"/>
                  </a:cubicBezTo>
                  <a:close/>
                  <a:moveTo>
                    <a:pt x="492" y="265"/>
                  </a:moveTo>
                  <a:cubicBezTo>
                    <a:pt x="490" y="256"/>
                    <a:pt x="490" y="256"/>
                    <a:pt x="490" y="256"/>
                  </a:cubicBezTo>
                  <a:cubicBezTo>
                    <a:pt x="484" y="257"/>
                    <a:pt x="484" y="257"/>
                    <a:pt x="484" y="257"/>
                  </a:cubicBezTo>
                  <a:cubicBezTo>
                    <a:pt x="481" y="240"/>
                    <a:pt x="481" y="240"/>
                    <a:pt x="481" y="240"/>
                  </a:cubicBezTo>
                  <a:cubicBezTo>
                    <a:pt x="479" y="227"/>
                    <a:pt x="475" y="161"/>
                    <a:pt x="470" y="150"/>
                  </a:cubicBezTo>
                  <a:cubicBezTo>
                    <a:pt x="456" y="156"/>
                    <a:pt x="439" y="145"/>
                    <a:pt x="425" y="136"/>
                  </a:cubicBezTo>
                  <a:cubicBezTo>
                    <a:pt x="417" y="160"/>
                    <a:pt x="417" y="160"/>
                    <a:pt x="417" y="160"/>
                  </a:cubicBezTo>
                  <a:cubicBezTo>
                    <a:pt x="405" y="158"/>
                    <a:pt x="405" y="158"/>
                    <a:pt x="405" y="158"/>
                  </a:cubicBezTo>
                  <a:cubicBezTo>
                    <a:pt x="407" y="144"/>
                    <a:pt x="407" y="144"/>
                    <a:pt x="407" y="144"/>
                  </a:cubicBezTo>
                  <a:cubicBezTo>
                    <a:pt x="394" y="164"/>
                    <a:pt x="394" y="164"/>
                    <a:pt x="394" y="164"/>
                  </a:cubicBezTo>
                  <a:cubicBezTo>
                    <a:pt x="383" y="162"/>
                    <a:pt x="383" y="162"/>
                    <a:pt x="383" y="162"/>
                  </a:cubicBezTo>
                  <a:cubicBezTo>
                    <a:pt x="394" y="132"/>
                    <a:pt x="394" y="132"/>
                    <a:pt x="394" y="132"/>
                  </a:cubicBezTo>
                  <a:cubicBezTo>
                    <a:pt x="334" y="173"/>
                    <a:pt x="231" y="171"/>
                    <a:pt x="218" y="153"/>
                  </a:cubicBezTo>
                  <a:cubicBezTo>
                    <a:pt x="216" y="155"/>
                    <a:pt x="215" y="159"/>
                    <a:pt x="214" y="162"/>
                  </a:cubicBezTo>
                  <a:cubicBezTo>
                    <a:pt x="211" y="173"/>
                    <a:pt x="208" y="242"/>
                    <a:pt x="206" y="253"/>
                  </a:cubicBezTo>
                  <a:cubicBezTo>
                    <a:pt x="205" y="257"/>
                    <a:pt x="205" y="257"/>
                    <a:pt x="205" y="257"/>
                  </a:cubicBezTo>
                  <a:cubicBezTo>
                    <a:pt x="204" y="257"/>
                    <a:pt x="204" y="257"/>
                    <a:pt x="204" y="257"/>
                  </a:cubicBezTo>
                  <a:cubicBezTo>
                    <a:pt x="204" y="260"/>
                    <a:pt x="203" y="262"/>
                    <a:pt x="203" y="263"/>
                  </a:cubicBezTo>
                  <a:cubicBezTo>
                    <a:pt x="198" y="260"/>
                    <a:pt x="187" y="263"/>
                    <a:pt x="178" y="264"/>
                  </a:cubicBezTo>
                  <a:cubicBezTo>
                    <a:pt x="179" y="276"/>
                    <a:pt x="181" y="287"/>
                    <a:pt x="184" y="295"/>
                  </a:cubicBezTo>
                  <a:cubicBezTo>
                    <a:pt x="188" y="303"/>
                    <a:pt x="192" y="308"/>
                    <a:pt x="198" y="310"/>
                  </a:cubicBezTo>
                  <a:cubicBezTo>
                    <a:pt x="208" y="313"/>
                    <a:pt x="208" y="313"/>
                    <a:pt x="208" y="313"/>
                  </a:cubicBezTo>
                  <a:cubicBezTo>
                    <a:pt x="211" y="323"/>
                    <a:pt x="211" y="323"/>
                    <a:pt x="211" y="323"/>
                  </a:cubicBezTo>
                  <a:cubicBezTo>
                    <a:pt x="224" y="371"/>
                    <a:pt x="243" y="405"/>
                    <a:pt x="266" y="429"/>
                  </a:cubicBezTo>
                  <a:cubicBezTo>
                    <a:pt x="288" y="451"/>
                    <a:pt x="314" y="464"/>
                    <a:pt x="344" y="470"/>
                  </a:cubicBezTo>
                  <a:cubicBezTo>
                    <a:pt x="378" y="462"/>
                    <a:pt x="405" y="448"/>
                    <a:pt x="426" y="426"/>
                  </a:cubicBezTo>
                  <a:cubicBezTo>
                    <a:pt x="449" y="402"/>
                    <a:pt x="466" y="369"/>
                    <a:pt x="478" y="323"/>
                  </a:cubicBezTo>
                  <a:cubicBezTo>
                    <a:pt x="481" y="313"/>
                    <a:pt x="481" y="313"/>
                    <a:pt x="481" y="313"/>
                  </a:cubicBezTo>
                  <a:cubicBezTo>
                    <a:pt x="490" y="310"/>
                    <a:pt x="490" y="310"/>
                    <a:pt x="490" y="310"/>
                  </a:cubicBezTo>
                  <a:cubicBezTo>
                    <a:pt x="496" y="308"/>
                    <a:pt x="501" y="302"/>
                    <a:pt x="504" y="294"/>
                  </a:cubicBezTo>
                  <a:cubicBezTo>
                    <a:pt x="507" y="286"/>
                    <a:pt x="509" y="276"/>
                    <a:pt x="510" y="264"/>
                  </a:cubicBezTo>
                  <a:cubicBezTo>
                    <a:pt x="505" y="264"/>
                    <a:pt x="499" y="264"/>
                    <a:pt x="492" y="265"/>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D4E89"/>
                </a:solidFill>
                <a:effectLst/>
                <a:uLnTx/>
                <a:uFillTx/>
                <a:latin typeface="汉仪旗黑-50S" panose="00020600040101010101" charset="-122"/>
                <a:ea typeface="汉仪旗黑-50S" panose="00020600040101010101" charset="-122"/>
                <a:cs typeface="+mn-cs"/>
              </a:endParaRPr>
            </a:p>
          </p:txBody>
        </p:sp>
      </p:grpSp>
      <p:sp>
        <p:nvSpPr>
          <p:cNvPr id="30" name="矩形 29"/>
          <p:cNvSpPr/>
          <p:nvPr/>
        </p:nvSpPr>
        <p:spPr bwMode="auto">
          <a:xfrm>
            <a:off x="589637" y="1885064"/>
            <a:ext cx="3262432"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00" cap="none" spc="0" normalizeH="0" baseline="0" noProof="0" dirty="0">
                <a:ln>
                  <a:noFill/>
                </a:ln>
                <a:solidFill>
                  <a:srgbClr val="1D4E89"/>
                </a:solidFill>
                <a:effectLst/>
                <a:uLnTx/>
                <a:uFillTx/>
                <a:latin typeface="汉仪大宋简" panose="02010609000101010101" charset="-122"/>
                <a:ea typeface="汉仪大宋简" panose="02010609000101010101" charset="-122"/>
                <a:cs typeface="汉仪旗黑-50S" panose="00020600040101010101" charset="-122"/>
              </a:rPr>
              <a:t>感谢您的观看</a:t>
            </a:r>
          </a:p>
        </p:txBody>
      </p:sp>
      <p:grpSp>
        <p:nvGrpSpPr>
          <p:cNvPr id="33" name="组合 32"/>
          <p:cNvGrpSpPr/>
          <p:nvPr/>
        </p:nvGrpSpPr>
        <p:grpSpPr>
          <a:xfrm rot="10800000" flipH="1">
            <a:off x="8560019" y="346903"/>
            <a:ext cx="355381" cy="88900"/>
            <a:chOff x="4381719" y="-1168400"/>
            <a:chExt cx="355381" cy="88900"/>
          </a:xfrm>
        </p:grpSpPr>
        <p:cxnSp>
          <p:nvCxnSpPr>
            <p:cNvPr id="42" name="直接连接符 41"/>
            <p:cNvCxnSpPr/>
            <p:nvPr/>
          </p:nvCxnSpPr>
          <p:spPr>
            <a:xfrm>
              <a:off x="4483100" y="-1168400"/>
              <a:ext cx="254000"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381719" y="-1079500"/>
              <a:ext cx="355381"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8915400" y="2685327"/>
            <a:ext cx="0" cy="19329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5"/>
          <p:cNvSpPr>
            <a:spLocks noEditPoints="1"/>
          </p:cNvSpPr>
          <p:nvPr/>
        </p:nvSpPr>
        <p:spPr bwMode="auto">
          <a:xfrm>
            <a:off x="6798241" y="1900817"/>
            <a:ext cx="1610743" cy="118782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汉仪旗黑-50S" panose="00020600040101010101" charset="-122"/>
              <a:ea typeface="汉仪旗黑-50S" panose="00020600040101010101"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9" name="组合 18"/>
          <p:cNvGrpSpPr/>
          <p:nvPr/>
        </p:nvGrpSpPr>
        <p:grpSpPr>
          <a:xfrm>
            <a:off x="0" y="0"/>
            <a:ext cx="6291825" cy="5143500"/>
            <a:chOff x="0" y="0"/>
            <a:chExt cx="6291825" cy="5143500"/>
          </a:xfrm>
        </p:grpSpPr>
        <p:sp>
          <p:nvSpPr>
            <p:cNvPr id="20" name="任意多边形: 形状 19"/>
            <p:cNvSpPr/>
            <p:nvPr/>
          </p:nvSpPr>
          <p:spPr>
            <a:xfrm>
              <a:off x="12700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p:cNvSpPr/>
            <p:nvPr/>
          </p:nvSpPr>
          <p:spPr>
            <a:xfrm>
              <a:off x="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3" name="组合 32"/>
          <p:cNvGrpSpPr/>
          <p:nvPr/>
        </p:nvGrpSpPr>
        <p:grpSpPr>
          <a:xfrm rot="10800000" flipH="1">
            <a:off x="8560019" y="346903"/>
            <a:ext cx="355381" cy="88900"/>
            <a:chOff x="4381719" y="-1168400"/>
            <a:chExt cx="355381" cy="88900"/>
          </a:xfrm>
        </p:grpSpPr>
        <p:cxnSp>
          <p:nvCxnSpPr>
            <p:cNvPr id="42" name="直接连接符 41"/>
            <p:cNvCxnSpPr/>
            <p:nvPr/>
          </p:nvCxnSpPr>
          <p:spPr>
            <a:xfrm>
              <a:off x="4483100" y="-1168400"/>
              <a:ext cx="254000"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381719" y="-1079500"/>
              <a:ext cx="355381"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8915400" y="2685327"/>
            <a:ext cx="0" cy="19329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36762" y="1298952"/>
            <a:ext cx="4823080" cy="1344427"/>
            <a:chOff x="858123" y="1300809"/>
            <a:chExt cx="4823080" cy="1344427"/>
          </a:xfrm>
        </p:grpSpPr>
        <p:sp>
          <p:nvSpPr>
            <p:cNvPr id="26" name="矩形 25"/>
            <p:cNvSpPr/>
            <p:nvPr/>
          </p:nvSpPr>
          <p:spPr bwMode="auto">
            <a:xfrm>
              <a:off x="870334" y="1300809"/>
              <a:ext cx="2236510"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00" cap="none" spc="0" normalizeH="0" baseline="0" noProof="0">
                  <a:ln>
                    <a:noFill/>
                  </a:ln>
                  <a:solidFill>
                    <a:srgbClr val="1D4E89"/>
                  </a:solidFill>
                  <a:effectLst/>
                  <a:uLnTx/>
                  <a:uFillTx/>
                  <a:latin typeface="汉仪大宋简" panose="02010609000101010101" charset="-122"/>
                  <a:ea typeface="汉仪大宋简" panose="02010609000101010101" charset="-122"/>
                  <a:cs typeface="汉仪旗黑-50S" panose="00020600040101010101" charset="-122"/>
                </a:rPr>
                <a:t>第一单元</a:t>
              </a:r>
            </a:p>
          </p:txBody>
        </p:sp>
        <p:sp>
          <p:nvSpPr>
            <p:cNvPr id="27" name="文本框 26"/>
            <p:cNvSpPr txBox="1"/>
            <p:nvPr/>
          </p:nvSpPr>
          <p:spPr>
            <a:xfrm>
              <a:off x="858123" y="1998905"/>
              <a:ext cx="4823080" cy="646331"/>
            </a:xfrm>
            <a:prstGeom prst="rect">
              <a:avLst/>
            </a:prstGeom>
            <a:noFill/>
          </p:spPr>
          <p:txBody>
            <a:bodyPr wrap="square">
              <a:spAutoFit/>
            </a:bodyPr>
            <a:lstStyle/>
            <a:p>
              <a:pPr fontAlgn="base">
                <a:spcBef>
                  <a:spcPct val="0"/>
                </a:spcBef>
                <a:spcAft>
                  <a:spcPct val="0"/>
                </a:spcAft>
                <a:defRPr/>
              </a:pPr>
              <a:r>
                <a:rPr lang="en-US" altLang="zh-CN" sz="3600" dirty="0">
                  <a:solidFill>
                    <a:schemeClr val="accent1"/>
                  </a:solidFill>
                  <a:latin typeface="+mj-ea"/>
                </a:rPr>
                <a:t>CoT</a:t>
              </a:r>
              <a:r>
                <a:rPr lang="zh-CN" altLang="en-US" sz="3600" dirty="0">
                  <a:solidFill>
                    <a:schemeClr val="accent1"/>
                  </a:solidFill>
                  <a:latin typeface="+mj-ea"/>
                </a:rPr>
                <a:t>技术及其挑战</a:t>
              </a:r>
            </a:p>
          </p:txBody>
        </p:sp>
      </p:grpSp>
      <p:sp>
        <p:nvSpPr>
          <p:cNvPr id="29" name="Freeform 5"/>
          <p:cNvSpPr>
            <a:spLocks noEditPoints="1"/>
          </p:cNvSpPr>
          <p:nvPr/>
        </p:nvSpPr>
        <p:spPr bwMode="auto">
          <a:xfrm>
            <a:off x="6744991" y="1726299"/>
            <a:ext cx="1610743" cy="118782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0823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b="1" dirty="0" smtClean="0">
                <a:solidFill>
                  <a:schemeClr val="accent1"/>
                </a:solidFill>
                <a:latin typeface="黑体" panose="02010609060101010101" pitchFamily="49" charset="-122"/>
                <a:ea typeface="黑体" panose="02010609060101010101" pitchFamily="49" charset="-122"/>
              </a:rPr>
              <a:t>CoT</a:t>
            </a:r>
            <a:r>
              <a:rPr lang="zh-CN" altLang="en-US" sz="2000" b="1" dirty="0" smtClean="0">
                <a:solidFill>
                  <a:schemeClr val="accent1"/>
                </a:solidFill>
                <a:latin typeface="黑体" panose="02010609060101010101" pitchFamily="49" charset="-122"/>
                <a:ea typeface="黑体" panose="02010609060101010101" pitchFamily="49" charset="-122"/>
              </a:rPr>
              <a:t>技术</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74133" y="927909"/>
            <a:ext cx="8187267" cy="1323439"/>
          </a:xfrm>
          <a:prstGeom prst="rect">
            <a:avLst/>
          </a:prstGeom>
          <a:noFill/>
        </p:spPr>
        <p:txBody>
          <a:bodyPr wrap="square" rtlCol="0">
            <a:spAutoFit/>
          </a:bodyPr>
          <a:lstStyle/>
          <a:p>
            <a:r>
              <a:rPr lang="en-US" altLang="zh-CN" sz="2000" dirty="0" smtClean="0">
                <a:latin typeface="仿宋" panose="02010609060101010101" pitchFamily="49" charset="-122"/>
                <a:ea typeface="仿宋" panose="02010609060101010101" pitchFamily="49" charset="-122"/>
              </a:rPr>
              <a:t>	</a:t>
            </a:r>
            <a:r>
              <a:rPr lang="zh-CN" altLang="en-US" sz="2000" dirty="0" smtClean="0">
                <a:latin typeface="仿宋" panose="02010609060101010101" pitchFamily="49" charset="-122"/>
                <a:ea typeface="仿宋" panose="02010609060101010101" pitchFamily="49" charset="-122"/>
              </a:rPr>
              <a:t>思维</a:t>
            </a:r>
            <a:r>
              <a:rPr lang="zh-CN" altLang="en-US" sz="2000" dirty="0">
                <a:latin typeface="仿宋" panose="02010609060101010101" pitchFamily="49" charset="-122"/>
                <a:ea typeface="仿宋" panose="02010609060101010101" pitchFamily="49" charset="-122"/>
              </a:rPr>
              <a:t>链推理（</a:t>
            </a:r>
            <a:r>
              <a:rPr lang="en-US" altLang="zh-CN" sz="2000" dirty="0">
                <a:latin typeface="仿宋" panose="02010609060101010101" pitchFamily="49" charset="-122"/>
                <a:ea typeface="仿宋" panose="02010609060101010101" pitchFamily="49" charset="-122"/>
              </a:rPr>
              <a:t>Chain of Thought, CoT</a:t>
            </a:r>
            <a:r>
              <a:rPr lang="zh-CN" altLang="en-US" sz="2000" dirty="0">
                <a:latin typeface="仿宋" panose="02010609060101010101" pitchFamily="49" charset="-122"/>
                <a:ea typeface="仿宋" panose="02010609060101010101" pitchFamily="49" charset="-122"/>
              </a:rPr>
              <a:t>）是一个与人工智能领域的自然语言处理技术相关的概念，尤其是在解决复杂问题或执行任务的上下文中。</a:t>
            </a:r>
            <a:r>
              <a:rPr lang="en-US" altLang="zh-CN" sz="2000" dirty="0">
                <a:latin typeface="仿宋" panose="02010609060101010101" pitchFamily="49" charset="-122"/>
                <a:ea typeface="仿宋" panose="02010609060101010101" pitchFamily="49" charset="-122"/>
              </a:rPr>
              <a:t>CoT</a:t>
            </a:r>
            <a:r>
              <a:rPr lang="zh-CN" altLang="en-US" sz="2000" dirty="0">
                <a:latin typeface="仿宋" panose="02010609060101010101" pitchFamily="49" charset="-122"/>
                <a:ea typeface="仿宋" panose="02010609060101010101" pitchFamily="49" charset="-122"/>
              </a:rPr>
              <a:t>通常指的是一系列逻辑步骤，表现为在达到最终答案或解决方案之前，明确地阐述问题解决过程中的每一步骤。</a:t>
            </a:r>
          </a:p>
        </p:txBody>
      </p:sp>
      <p:pic>
        <p:nvPicPr>
          <p:cNvPr id="8" name="图片 7"/>
          <p:cNvPicPr>
            <a:picLocks noChangeAspect="1"/>
          </p:cNvPicPr>
          <p:nvPr/>
        </p:nvPicPr>
        <p:blipFill>
          <a:blip r:embed="rId2"/>
          <a:stretch>
            <a:fillRect/>
          </a:stretch>
        </p:blipFill>
        <p:spPr>
          <a:xfrm>
            <a:off x="1581366" y="2251348"/>
            <a:ext cx="5972799" cy="25318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8646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b="1" dirty="0" smtClean="0">
                <a:solidFill>
                  <a:schemeClr val="accent1"/>
                </a:solidFill>
                <a:latin typeface="黑体" panose="02010609060101010101" pitchFamily="49" charset="-122"/>
                <a:ea typeface="黑体" panose="02010609060101010101" pitchFamily="49" charset="-122"/>
              </a:rPr>
              <a:t>CoT</a:t>
            </a:r>
            <a:r>
              <a:rPr lang="zh-CN" altLang="en-US" sz="2000" b="1" dirty="0" smtClean="0">
                <a:solidFill>
                  <a:schemeClr val="accent1"/>
                </a:solidFill>
                <a:latin typeface="黑体" panose="02010609060101010101" pitchFamily="49" charset="-122"/>
                <a:ea typeface="黑体" panose="02010609060101010101" pitchFamily="49" charset="-122"/>
              </a:rPr>
              <a:t>技术的优势</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74133" y="927909"/>
            <a:ext cx="8187267" cy="2554545"/>
          </a:xfrm>
          <a:prstGeom prst="rect">
            <a:avLst/>
          </a:prstGeom>
          <a:noFill/>
        </p:spPr>
        <p:txBody>
          <a:bodyPr wrap="square" rtlCol="0">
            <a:spAutoFit/>
          </a:bodyPr>
          <a:lstStyle/>
          <a:p>
            <a:pPr indent="457200"/>
            <a:r>
              <a:rPr lang="en-US" altLang="zh-CN" sz="2000" dirty="0" smtClean="0">
                <a:latin typeface="仿宋" panose="02010609060101010101" pitchFamily="49" charset="-122"/>
                <a:ea typeface="仿宋" panose="02010609060101010101" pitchFamily="49" charset="-122"/>
              </a:rPr>
              <a:t>CoT</a:t>
            </a:r>
            <a:r>
              <a:rPr lang="zh-CN" altLang="en-US" sz="2000" dirty="0">
                <a:latin typeface="仿宋" panose="02010609060101010101" pitchFamily="49" charset="-122"/>
                <a:ea typeface="仿宋" panose="02010609060101010101" pitchFamily="49" charset="-122"/>
              </a:rPr>
              <a:t>作为人工智能利于的一个研究方向和实践方法已经展现出了潜力，尤其在处理复杂任务和问题解答的环境中，具体体现在</a:t>
            </a:r>
            <a:r>
              <a:rPr lang="zh-CN" altLang="en-US" sz="2000" dirty="0" smtClean="0">
                <a:latin typeface="仿宋" panose="02010609060101010101" pitchFamily="49" charset="-122"/>
                <a:ea typeface="仿宋" panose="02010609060101010101" pitchFamily="49" charset="-122"/>
              </a:rPr>
              <a:t>：</a:t>
            </a:r>
            <a:endParaRPr lang="en-US" altLang="zh-CN" sz="2000" dirty="0" smtClean="0">
              <a:latin typeface="仿宋" panose="02010609060101010101" pitchFamily="49" charset="-122"/>
              <a:ea typeface="仿宋" panose="02010609060101010101" pitchFamily="49" charset="-122"/>
            </a:endParaRPr>
          </a:p>
          <a:p>
            <a:pPr indent="457200"/>
            <a:r>
              <a:rPr lang="en-US" altLang="zh-CN" sz="2000" dirty="0" smtClean="0">
                <a:latin typeface="仿宋" panose="02010609060101010101" pitchFamily="49" charset="-122"/>
                <a:ea typeface="仿宋" panose="02010609060101010101" pitchFamily="49" charset="-122"/>
              </a:rPr>
              <a:t>1.</a:t>
            </a:r>
            <a:r>
              <a:rPr lang="zh-CN" altLang="en-US" sz="2000" b="1" dirty="0" smtClean="0">
                <a:latin typeface="仿宋" panose="02010609060101010101" pitchFamily="49" charset="-122"/>
                <a:ea typeface="仿宋" panose="02010609060101010101" pitchFamily="49" charset="-122"/>
              </a:rPr>
              <a:t>增强</a:t>
            </a:r>
            <a:r>
              <a:rPr lang="zh-CN" altLang="en-US" sz="2000" b="1" dirty="0">
                <a:latin typeface="仿宋" panose="02010609060101010101" pitchFamily="49" charset="-122"/>
                <a:ea typeface="仿宋" panose="02010609060101010101" pitchFamily="49" charset="-122"/>
              </a:rPr>
              <a:t>问题解决</a:t>
            </a:r>
            <a:r>
              <a:rPr lang="zh-CN" altLang="en-US" sz="2000" b="1" dirty="0" smtClean="0">
                <a:latin typeface="仿宋" panose="02010609060101010101" pitchFamily="49" charset="-122"/>
                <a:ea typeface="仿宋" panose="02010609060101010101" pitchFamily="49" charset="-122"/>
              </a:rPr>
              <a:t>能力</a:t>
            </a:r>
            <a:r>
              <a:rPr lang="zh-CN" altLang="en-US" sz="2000" dirty="0" smtClean="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CoT</a:t>
            </a:r>
            <a:r>
              <a:rPr lang="zh-CN" altLang="en-US" sz="2000" dirty="0">
                <a:latin typeface="仿宋" panose="02010609060101010101" pitchFamily="49" charset="-122"/>
                <a:ea typeface="仿宋" panose="02010609060101010101" pitchFamily="49" charset="-122"/>
              </a:rPr>
              <a:t>在多步骤推理和解决需要连锁推理的复杂问题中表现出色，如数学问题、物理问题、编程挑战等</a:t>
            </a:r>
            <a:r>
              <a:rPr lang="zh-CN" altLang="en-US" sz="2000" dirty="0" smtClean="0">
                <a:latin typeface="仿宋" panose="02010609060101010101" pitchFamily="49" charset="-122"/>
                <a:ea typeface="仿宋" panose="02010609060101010101" pitchFamily="49" charset="-122"/>
              </a:rPr>
              <a:t>。</a:t>
            </a:r>
            <a:endParaRPr lang="en-US" altLang="zh-CN" sz="2000" dirty="0" smtClean="0">
              <a:latin typeface="仿宋" panose="02010609060101010101" pitchFamily="49" charset="-122"/>
              <a:ea typeface="仿宋" panose="02010609060101010101" pitchFamily="49" charset="-122"/>
            </a:endParaRPr>
          </a:p>
          <a:p>
            <a:pPr indent="457200"/>
            <a:r>
              <a:rPr lang="en-US" altLang="zh-CN" sz="2000" dirty="0" smtClean="0">
                <a:latin typeface="仿宋" panose="02010609060101010101" pitchFamily="49" charset="-122"/>
                <a:ea typeface="仿宋" panose="02010609060101010101" pitchFamily="49" charset="-122"/>
              </a:rPr>
              <a:t>2.</a:t>
            </a:r>
            <a:r>
              <a:rPr lang="zh-CN" altLang="en-US" sz="2000" b="1" dirty="0" smtClean="0">
                <a:latin typeface="仿宋" panose="02010609060101010101" pitchFamily="49" charset="-122"/>
                <a:ea typeface="仿宋" panose="02010609060101010101" pitchFamily="49" charset="-122"/>
              </a:rPr>
              <a:t>提高</a:t>
            </a:r>
            <a:r>
              <a:rPr lang="zh-CN" altLang="en-US" sz="2000" b="1" dirty="0">
                <a:latin typeface="仿宋" panose="02010609060101010101" pitchFamily="49" charset="-122"/>
                <a:ea typeface="仿宋" panose="02010609060101010101" pitchFamily="49" charset="-122"/>
              </a:rPr>
              <a:t>解释</a:t>
            </a:r>
            <a:r>
              <a:rPr lang="zh-CN" altLang="en-US" sz="2000" b="1" dirty="0" smtClean="0">
                <a:latin typeface="仿宋" panose="02010609060101010101" pitchFamily="49" charset="-122"/>
                <a:ea typeface="仿宋" panose="02010609060101010101" pitchFamily="49" charset="-122"/>
              </a:rPr>
              <a:t>性</a:t>
            </a:r>
            <a:r>
              <a:rPr lang="zh-CN" altLang="en-US" sz="2000" dirty="0" smtClean="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通过阐述解决问题的每个步骤，</a:t>
            </a:r>
            <a:r>
              <a:rPr lang="en-US" altLang="zh-CN" sz="2000" dirty="0">
                <a:latin typeface="仿宋" panose="02010609060101010101" pitchFamily="49" charset="-122"/>
                <a:ea typeface="仿宋" panose="02010609060101010101" pitchFamily="49" charset="-122"/>
              </a:rPr>
              <a:t>CoT</a:t>
            </a:r>
            <a:r>
              <a:rPr lang="zh-CN" altLang="en-US" sz="2000" dirty="0">
                <a:latin typeface="仿宋" panose="02010609060101010101" pitchFamily="49" charset="-122"/>
                <a:ea typeface="仿宋" panose="02010609060101010101" pitchFamily="49" charset="-122"/>
              </a:rPr>
              <a:t>增强了</a:t>
            </a:r>
            <a:r>
              <a:rPr lang="en-US" altLang="zh-CN" sz="2000" dirty="0">
                <a:latin typeface="仿宋" panose="02010609060101010101" pitchFamily="49" charset="-122"/>
                <a:ea typeface="仿宋" panose="02010609060101010101" pitchFamily="49" charset="-122"/>
              </a:rPr>
              <a:t>AI</a:t>
            </a:r>
            <a:r>
              <a:rPr lang="zh-CN" altLang="en-US" sz="2000" dirty="0">
                <a:latin typeface="仿宋" panose="02010609060101010101" pitchFamily="49" charset="-122"/>
                <a:ea typeface="仿宋" panose="02010609060101010101" pitchFamily="49" charset="-122"/>
              </a:rPr>
              <a:t>的可解释性和透明度，使得用户理解</a:t>
            </a:r>
            <a:r>
              <a:rPr lang="en-US" altLang="zh-CN" sz="2000" dirty="0">
                <a:latin typeface="仿宋" panose="02010609060101010101" pitchFamily="49" charset="-122"/>
                <a:ea typeface="仿宋" panose="02010609060101010101" pitchFamily="49" charset="-122"/>
              </a:rPr>
              <a:t>AI</a:t>
            </a:r>
            <a:r>
              <a:rPr lang="zh-CN" altLang="en-US" sz="2000" dirty="0">
                <a:latin typeface="仿宋" panose="02010609060101010101" pitchFamily="49" charset="-122"/>
                <a:ea typeface="仿宋" panose="02010609060101010101" pitchFamily="49" charset="-122"/>
              </a:rPr>
              <a:t>决策过程变得更加容易</a:t>
            </a:r>
            <a:r>
              <a:rPr lang="zh-CN" altLang="en-US" sz="2000" dirty="0" smtClean="0">
                <a:latin typeface="仿宋" panose="02010609060101010101" pitchFamily="49" charset="-122"/>
                <a:ea typeface="仿宋" panose="02010609060101010101" pitchFamily="49" charset="-122"/>
              </a:rPr>
              <a:t>。</a:t>
            </a:r>
            <a:endParaRPr lang="en-US" altLang="zh-CN" sz="2000" dirty="0" smtClean="0">
              <a:latin typeface="仿宋" panose="02010609060101010101" pitchFamily="49" charset="-122"/>
              <a:ea typeface="仿宋" panose="02010609060101010101" pitchFamily="49" charset="-122"/>
            </a:endParaRPr>
          </a:p>
          <a:p>
            <a:pPr indent="457200"/>
            <a:r>
              <a:rPr lang="en-US" altLang="zh-CN" sz="2000" dirty="0" smtClean="0">
                <a:latin typeface="仿宋" panose="02010609060101010101" pitchFamily="49" charset="-122"/>
                <a:ea typeface="仿宋" panose="02010609060101010101" pitchFamily="49" charset="-122"/>
              </a:rPr>
              <a:t>3.</a:t>
            </a:r>
            <a:r>
              <a:rPr lang="zh-CN" altLang="en-US" sz="2000" b="1" dirty="0" smtClean="0">
                <a:latin typeface="仿宋" panose="02010609060101010101" pitchFamily="49" charset="-122"/>
                <a:ea typeface="仿宋" panose="02010609060101010101" pitchFamily="49" charset="-122"/>
              </a:rPr>
              <a:t>错误检测</a:t>
            </a:r>
            <a:r>
              <a:rPr lang="zh-CN" altLang="en-US" sz="2000" b="1" dirty="0">
                <a:latin typeface="仿宋" panose="02010609060101010101" pitchFamily="49" charset="-122"/>
                <a:ea typeface="仿宋" panose="02010609060101010101" pitchFamily="49" charset="-122"/>
              </a:rPr>
              <a:t>和</a:t>
            </a:r>
            <a:r>
              <a:rPr lang="zh-CN" altLang="en-US" sz="2000" b="1" dirty="0" smtClean="0">
                <a:latin typeface="仿宋" panose="02010609060101010101" pitchFamily="49" charset="-122"/>
                <a:ea typeface="仿宋" panose="02010609060101010101" pitchFamily="49" charset="-122"/>
              </a:rPr>
              <a:t>修正</a:t>
            </a:r>
            <a:r>
              <a:rPr lang="zh-CN" altLang="en-US" sz="2000" dirty="0" smtClean="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CoT</a:t>
            </a:r>
            <a:r>
              <a:rPr lang="zh-CN" altLang="en-US" sz="2000" dirty="0">
                <a:latin typeface="仿宋" panose="02010609060101010101" pitchFamily="49" charset="-122"/>
                <a:ea typeface="仿宋" panose="02010609060101010101" pitchFamily="49" charset="-122"/>
              </a:rPr>
              <a:t>提供的步骤可以帮助识别和修正推理过程中出现的逻辑错误或计算错误。</a:t>
            </a:r>
          </a:p>
        </p:txBody>
      </p:sp>
    </p:spTree>
    <p:extLst>
      <p:ext uri="{BB962C8B-B14F-4D97-AF65-F5344CB8AC3E}">
        <p14:creationId xmlns:p14="http://schemas.microsoft.com/office/powerpoint/2010/main" val="403331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8646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b="1" dirty="0" smtClean="0">
                <a:solidFill>
                  <a:schemeClr val="accent1"/>
                </a:solidFill>
                <a:latin typeface="黑体" panose="02010609060101010101" pitchFamily="49" charset="-122"/>
                <a:ea typeface="黑体" panose="02010609060101010101" pitchFamily="49" charset="-122"/>
              </a:rPr>
              <a:t>CoT</a:t>
            </a:r>
            <a:r>
              <a:rPr lang="zh-CN" altLang="en-US" sz="2000" b="1" dirty="0" smtClean="0">
                <a:solidFill>
                  <a:schemeClr val="accent1"/>
                </a:solidFill>
                <a:latin typeface="黑体" panose="02010609060101010101" pitchFamily="49" charset="-122"/>
                <a:ea typeface="黑体" panose="02010609060101010101" pitchFamily="49" charset="-122"/>
              </a:rPr>
              <a:t>技术的优势</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74133" y="927909"/>
            <a:ext cx="8187267" cy="3170099"/>
          </a:xfrm>
          <a:prstGeom prst="rect">
            <a:avLst/>
          </a:prstGeom>
          <a:noFill/>
        </p:spPr>
        <p:txBody>
          <a:bodyPr wrap="square" rtlCol="0">
            <a:spAutoFit/>
          </a:bodyPr>
          <a:lstStyle/>
          <a:p>
            <a:pPr indent="457200"/>
            <a:r>
              <a:rPr lang="zh-CN" altLang="en-US" sz="2000" dirty="0">
                <a:latin typeface="仿宋" panose="02010609060101010101" pitchFamily="49" charset="-122"/>
                <a:ea typeface="仿宋" panose="02010609060101010101" pitchFamily="49" charset="-122"/>
              </a:rPr>
              <a:t>尽管</a:t>
            </a:r>
            <a:r>
              <a:rPr lang="en-US" altLang="zh-CN" sz="2000" dirty="0">
                <a:latin typeface="仿宋" panose="02010609060101010101" pitchFamily="49" charset="-122"/>
                <a:ea typeface="仿宋" panose="02010609060101010101" pitchFamily="49" charset="-122"/>
              </a:rPr>
              <a:t>CoT</a:t>
            </a:r>
            <a:r>
              <a:rPr lang="zh-CN" altLang="en-US" sz="2000" dirty="0">
                <a:latin typeface="仿宋" panose="02010609060101010101" pitchFamily="49" charset="-122"/>
                <a:ea typeface="仿宋" panose="02010609060101010101" pitchFamily="49" charset="-122"/>
              </a:rPr>
              <a:t>能够提供透明的推理链条，但这并不能保证推理的结论总是正确的。</a:t>
            </a:r>
            <a:r>
              <a:rPr lang="en-US" altLang="zh-CN" sz="2000" dirty="0">
                <a:latin typeface="仿宋" panose="02010609060101010101" pitchFamily="49" charset="-122"/>
                <a:ea typeface="仿宋" panose="02010609060101010101" pitchFamily="49" charset="-122"/>
              </a:rPr>
              <a:t>AI</a:t>
            </a:r>
            <a:r>
              <a:rPr lang="zh-CN" altLang="en-US" sz="2000" dirty="0">
                <a:latin typeface="仿宋" panose="02010609060101010101" pitchFamily="49" charset="-122"/>
                <a:ea typeface="仿宋" panose="02010609060101010101" pitchFamily="49" charset="-122"/>
              </a:rPr>
              <a:t>仍有可能在某些步骤中产生错误，进而引导到错误的结论。阻碍</a:t>
            </a:r>
            <a:r>
              <a:rPr lang="en-US" altLang="zh-CN" sz="2000" dirty="0">
                <a:latin typeface="仿宋" panose="02010609060101010101" pitchFamily="49" charset="-122"/>
                <a:ea typeface="仿宋" panose="02010609060101010101" pitchFamily="49" charset="-122"/>
              </a:rPr>
              <a:t>CoT</a:t>
            </a:r>
            <a:r>
              <a:rPr lang="zh-CN" altLang="en-US" sz="2000" dirty="0">
                <a:latin typeface="仿宋" panose="02010609060101010101" pitchFamily="49" charset="-122"/>
                <a:ea typeface="仿宋" panose="02010609060101010101" pitchFamily="49" charset="-122"/>
              </a:rPr>
              <a:t>准确性的因素可能包括但不限于</a:t>
            </a:r>
            <a:r>
              <a:rPr lang="zh-CN" altLang="en-US" sz="2000" dirty="0" smtClean="0">
                <a:latin typeface="仿宋" panose="02010609060101010101" pitchFamily="49" charset="-122"/>
                <a:ea typeface="仿宋" panose="02010609060101010101" pitchFamily="49" charset="-122"/>
              </a:rPr>
              <a:t>：</a:t>
            </a:r>
            <a:endParaRPr lang="en-US" altLang="zh-CN" sz="2000" dirty="0" smtClean="0">
              <a:latin typeface="仿宋" panose="02010609060101010101" pitchFamily="49" charset="-122"/>
              <a:ea typeface="仿宋" panose="02010609060101010101" pitchFamily="49" charset="-122"/>
            </a:endParaRPr>
          </a:p>
          <a:p>
            <a:pPr indent="457200"/>
            <a:r>
              <a:rPr lang="en-US" altLang="zh-CN" sz="2000" dirty="0">
                <a:latin typeface="仿宋" panose="02010609060101010101" pitchFamily="49" charset="-122"/>
                <a:ea typeface="仿宋" panose="02010609060101010101" pitchFamily="49" charset="-122"/>
              </a:rPr>
              <a:t>1</a:t>
            </a:r>
            <a:r>
              <a:rPr lang="en-US" altLang="zh-CN" sz="2000" dirty="0" smtClean="0">
                <a:latin typeface="仿宋" panose="02010609060101010101" pitchFamily="49" charset="-122"/>
                <a:ea typeface="仿宋" panose="02010609060101010101" pitchFamily="49" charset="-122"/>
              </a:rPr>
              <a:t>.</a:t>
            </a:r>
            <a:r>
              <a:rPr lang="zh-CN" altLang="en-US" sz="2000" b="1" dirty="0" smtClean="0">
                <a:latin typeface="仿宋" panose="02010609060101010101" pitchFamily="49" charset="-122"/>
                <a:ea typeface="仿宋" panose="02010609060101010101" pitchFamily="49" charset="-122"/>
              </a:rPr>
              <a:t>不</a:t>
            </a:r>
            <a:r>
              <a:rPr lang="zh-CN" altLang="en-US" sz="2000" b="1" dirty="0">
                <a:latin typeface="仿宋" panose="02010609060101010101" pitchFamily="49" charset="-122"/>
                <a:ea typeface="仿宋" panose="02010609060101010101" pitchFamily="49" charset="-122"/>
              </a:rPr>
              <a:t>完整或错误的</a:t>
            </a:r>
            <a:r>
              <a:rPr lang="zh-CN" altLang="en-US" sz="2000" b="1" dirty="0" smtClean="0">
                <a:latin typeface="仿宋" panose="02010609060101010101" pitchFamily="49" charset="-122"/>
                <a:ea typeface="仿宋" panose="02010609060101010101" pitchFamily="49" charset="-122"/>
              </a:rPr>
              <a:t>知识库</a:t>
            </a:r>
            <a:r>
              <a:rPr lang="zh-CN" altLang="en-US" sz="2000" dirty="0" smtClean="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AI</a:t>
            </a:r>
            <a:r>
              <a:rPr lang="zh-CN" altLang="en-US" sz="2000" dirty="0">
                <a:latin typeface="仿宋" panose="02010609060101010101" pitchFamily="49" charset="-122"/>
                <a:ea typeface="仿宋" panose="02010609060101010101" pitchFamily="49" charset="-122"/>
              </a:rPr>
              <a:t>模型依赖于它们训练时接触的数据。如果这些数据中含有不正确或不完整的信息，它可能在推理过程中得出错误的结论。</a:t>
            </a:r>
          </a:p>
          <a:p>
            <a:pPr indent="457200"/>
            <a:r>
              <a:rPr lang="en-US" altLang="zh-CN" sz="2000" dirty="0">
                <a:latin typeface="仿宋" panose="02010609060101010101" pitchFamily="49" charset="-122"/>
                <a:ea typeface="仿宋" panose="02010609060101010101" pitchFamily="49" charset="-122"/>
              </a:rPr>
              <a:t>2</a:t>
            </a:r>
            <a:r>
              <a:rPr lang="en-US" altLang="zh-CN" sz="2000" dirty="0" smtClean="0">
                <a:latin typeface="仿宋" panose="02010609060101010101" pitchFamily="49" charset="-122"/>
                <a:ea typeface="仿宋" panose="02010609060101010101" pitchFamily="49" charset="-122"/>
              </a:rPr>
              <a:t>.</a:t>
            </a:r>
            <a:r>
              <a:rPr lang="zh-CN" altLang="en-US" sz="2000" b="1" dirty="0" smtClean="0">
                <a:latin typeface="仿宋" panose="02010609060101010101" pitchFamily="49" charset="-122"/>
                <a:ea typeface="仿宋" panose="02010609060101010101" pitchFamily="49" charset="-122"/>
              </a:rPr>
              <a:t>长</a:t>
            </a:r>
            <a:r>
              <a:rPr lang="zh-CN" altLang="en-US" sz="2000" b="1" dirty="0">
                <a:latin typeface="仿宋" panose="02010609060101010101" pitchFamily="49" charset="-122"/>
                <a:ea typeface="仿宋" panose="02010609060101010101" pitchFamily="49" charset="-122"/>
              </a:rPr>
              <a:t>推理链的问题</a:t>
            </a:r>
            <a:r>
              <a:rPr lang="zh-CN" altLang="en-US" sz="2000" b="1" dirty="0" smtClean="0">
                <a:latin typeface="仿宋" panose="02010609060101010101" pitchFamily="49" charset="-122"/>
                <a:ea typeface="仿宋" panose="02010609060101010101" pitchFamily="49" charset="-122"/>
              </a:rPr>
              <a:t>累积</a:t>
            </a:r>
            <a:r>
              <a:rPr lang="zh-CN" altLang="en-US" sz="2000" dirty="0" smtClean="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在处理长推理链时，每一步的小错误都可能累积起来导致最终结论的显著偏差。</a:t>
            </a:r>
          </a:p>
          <a:p>
            <a:pPr indent="457200"/>
            <a:r>
              <a:rPr lang="en-US" altLang="zh-CN" sz="2000" dirty="0">
                <a:latin typeface="仿宋" panose="02010609060101010101" pitchFamily="49" charset="-122"/>
                <a:ea typeface="仿宋" panose="02010609060101010101" pitchFamily="49" charset="-122"/>
              </a:rPr>
              <a:t>3</a:t>
            </a:r>
            <a:r>
              <a:rPr lang="en-US" altLang="zh-CN" sz="2000" dirty="0" smtClean="0">
                <a:latin typeface="仿宋" panose="02010609060101010101" pitchFamily="49" charset="-122"/>
                <a:ea typeface="仿宋" panose="02010609060101010101" pitchFamily="49" charset="-122"/>
              </a:rPr>
              <a:t>.</a:t>
            </a:r>
            <a:r>
              <a:rPr lang="zh-CN" altLang="en-US" sz="2000" b="1" dirty="0" smtClean="0">
                <a:latin typeface="仿宋" panose="02010609060101010101" pitchFamily="49" charset="-122"/>
                <a:ea typeface="仿宋" panose="02010609060101010101" pitchFamily="49" charset="-122"/>
              </a:rPr>
              <a:t>逻辑错误</a:t>
            </a:r>
            <a:r>
              <a:rPr lang="zh-CN" altLang="en-US" sz="2000" dirty="0" smtClean="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在构建推理链的过程中，</a:t>
            </a:r>
            <a:r>
              <a:rPr lang="en-US" altLang="zh-CN" sz="2000" dirty="0">
                <a:latin typeface="仿宋" panose="02010609060101010101" pitchFamily="49" charset="-122"/>
                <a:ea typeface="仿宋" panose="02010609060101010101" pitchFamily="49" charset="-122"/>
              </a:rPr>
              <a:t>AI</a:t>
            </a:r>
            <a:r>
              <a:rPr lang="zh-CN" altLang="en-US" sz="2000" dirty="0">
                <a:latin typeface="仿宋" panose="02010609060101010101" pitchFamily="49" charset="-122"/>
                <a:ea typeface="仿宋" panose="02010609060101010101" pitchFamily="49" charset="-122"/>
              </a:rPr>
              <a:t>可能会犯逻辑上的错误，比如错误地应用假设、规则或定律，或者对因果关系做出错误的推断。</a:t>
            </a:r>
          </a:p>
        </p:txBody>
      </p:sp>
    </p:spTree>
    <p:extLst>
      <p:ext uri="{BB962C8B-B14F-4D97-AF65-F5344CB8AC3E}">
        <p14:creationId xmlns:p14="http://schemas.microsoft.com/office/powerpoint/2010/main" val="72603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6" name="组合 15"/>
          <p:cNvGrpSpPr/>
          <p:nvPr/>
        </p:nvGrpSpPr>
        <p:grpSpPr>
          <a:xfrm>
            <a:off x="0" y="0"/>
            <a:ext cx="6291825" cy="5143500"/>
            <a:chOff x="0" y="0"/>
            <a:chExt cx="6291825" cy="5143500"/>
          </a:xfrm>
        </p:grpSpPr>
        <p:sp>
          <p:nvSpPr>
            <p:cNvPr id="17" name="任意多边形: 形状 16"/>
            <p:cNvSpPr/>
            <p:nvPr/>
          </p:nvSpPr>
          <p:spPr>
            <a:xfrm>
              <a:off x="12700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p:nvSpPr>
          <p:spPr>
            <a:xfrm>
              <a:off x="0" y="0"/>
              <a:ext cx="6164825" cy="5143500"/>
            </a:xfrm>
            <a:custGeom>
              <a:avLst/>
              <a:gdLst>
                <a:gd name="connsiteX0" fmla="*/ 0 w 6164825"/>
                <a:gd name="connsiteY0" fmla="*/ 0 h 5143500"/>
                <a:gd name="connsiteX1" fmla="*/ 5123971 w 6164825"/>
                <a:gd name="connsiteY1" fmla="*/ 0 h 5143500"/>
                <a:gd name="connsiteX2" fmla="*/ 5318381 w 6164825"/>
                <a:gd name="connsiteY2" fmla="*/ 213905 h 5143500"/>
                <a:gd name="connsiteX3" fmla="*/ 6164825 w 6164825"/>
                <a:gd name="connsiteY3" fmla="*/ 2571750 h 5143500"/>
                <a:gd name="connsiteX4" fmla="*/ 5318381 w 6164825"/>
                <a:gd name="connsiteY4" fmla="*/ 4929595 h 5143500"/>
                <a:gd name="connsiteX5" fmla="*/ 5123971 w 6164825"/>
                <a:gd name="connsiteY5" fmla="*/ 5143500 h 5143500"/>
                <a:gd name="connsiteX6" fmla="*/ 0 w 616482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4825" h="5143500">
                  <a:moveTo>
                    <a:pt x="0" y="0"/>
                  </a:moveTo>
                  <a:lnTo>
                    <a:pt x="5123971" y="0"/>
                  </a:lnTo>
                  <a:lnTo>
                    <a:pt x="5318381" y="213905"/>
                  </a:lnTo>
                  <a:cubicBezTo>
                    <a:pt x="5847172" y="854652"/>
                    <a:pt x="6164825" y="1676105"/>
                    <a:pt x="6164825" y="2571750"/>
                  </a:cubicBezTo>
                  <a:cubicBezTo>
                    <a:pt x="6164825" y="3467395"/>
                    <a:pt x="5847172" y="4288848"/>
                    <a:pt x="5318381" y="4929595"/>
                  </a:cubicBezTo>
                  <a:lnTo>
                    <a:pt x="5123971" y="5143500"/>
                  </a:lnTo>
                  <a:lnTo>
                    <a:pt x="0" y="51435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9" name="Freeform 5"/>
          <p:cNvSpPr>
            <a:spLocks noEditPoints="1"/>
          </p:cNvSpPr>
          <p:nvPr/>
        </p:nvSpPr>
        <p:spPr bwMode="auto">
          <a:xfrm>
            <a:off x="6819236" y="1721805"/>
            <a:ext cx="1610743" cy="118782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33" name="组合 32"/>
          <p:cNvGrpSpPr/>
          <p:nvPr/>
        </p:nvGrpSpPr>
        <p:grpSpPr>
          <a:xfrm rot="10800000" flipH="1">
            <a:off x="8560019" y="346903"/>
            <a:ext cx="355381" cy="88900"/>
            <a:chOff x="4381719" y="-1168400"/>
            <a:chExt cx="355381" cy="88900"/>
          </a:xfrm>
        </p:grpSpPr>
        <p:cxnSp>
          <p:nvCxnSpPr>
            <p:cNvPr id="42" name="直接连接符 41"/>
            <p:cNvCxnSpPr/>
            <p:nvPr/>
          </p:nvCxnSpPr>
          <p:spPr>
            <a:xfrm>
              <a:off x="4483100" y="-1168400"/>
              <a:ext cx="254000"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381719" y="-1079500"/>
              <a:ext cx="355381"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8915400" y="2685327"/>
            <a:ext cx="0" cy="19329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36762" y="1298952"/>
            <a:ext cx="5173816" cy="1344427"/>
            <a:chOff x="858123" y="1300809"/>
            <a:chExt cx="5173816" cy="1344427"/>
          </a:xfrm>
        </p:grpSpPr>
        <p:sp>
          <p:nvSpPr>
            <p:cNvPr id="26" name="矩形 25"/>
            <p:cNvSpPr/>
            <p:nvPr/>
          </p:nvSpPr>
          <p:spPr bwMode="auto">
            <a:xfrm>
              <a:off x="870334" y="1300809"/>
              <a:ext cx="2236510"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000" b="0" i="0" u="none" strike="noStrike" kern="100" cap="none" spc="0" normalizeH="0" baseline="0" noProof="0">
                  <a:ln>
                    <a:noFill/>
                  </a:ln>
                  <a:solidFill>
                    <a:srgbClr val="1D4E89"/>
                  </a:solidFill>
                  <a:effectLst/>
                  <a:uLnTx/>
                  <a:uFillTx/>
                  <a:latin typeface="汉仪大宋简" panose="02010609000101010101" charset="-122"/>
                  <a:ea typeface="汉仪大宋简" panose="02010609000101010101" charset="-122"/>
                  <a:cs typeface="汉仪旗黑-50S" panose="00020600040101010101" charset="-122"/>
                </a:rPr>
                <a:t>第贰单元</a:t>
              </a:r>
            </a:p>
          </p:txBody>
        </p:sp>
        <p:sp>
          <p:nvSpPr>
            <p:cNvPr id="27" name="文本框 26"/>
            <p:cNvSpPr txBox="1"/>
            <p:nvPr/>
          </p:nvSpPr>
          <p:spPr>
            <a:xfrm>
              <a:off x="858123" y="1998905"/>
              <a:ext cx="5173816" cy="646331"/>
            </a:xfrm>
            <a:prstGeom prst="rect">
              <a:avLst/>
            </a:prstGeom>
            <a:noFill/>
          </p:spPr>
          <p:txBody>
            <a:bodyPr wrap="square">
              <a:spAutoFit/>
            </a:bodyPr>
            <a:lstStyle/>
            <a:p>
              <a:pPr lvl="0">
                <a:defRPr/>
              </a:pPr>
              <a:r>
                <a:rPr lang="en-US" altLang="zh-CN" sz="3600" kern="100" dirty="0">
                  <a:solidFill>
                    <a:srgbClr val="1D4E89"/>
                  </a:solidFill>
                  <a:latin typeface="汉仪旗黑-50S" panose="00020600040101010101" charset="-122"/>
                  <a:ea typeface="汉仪旗黑-50S" panose="00020600040101010101" charset="-122"/>
                  <a:cs typeface="汉仪旗黑-50S" panose="00020600040101010101" charset="-122"/>
                </a:rPr>
                <a:t>Multi LLM consistency</a:t>
              </a:r>
              <a:endParaRPr lang="en-US" altLang="zh-CN" sz="3600" kern="100" dirty="0">
                <a:solidFill>
                  <a:srgbClr val="1D4E89"/>
                </a:solidFill>
                <a:latin typeface="汉仪旗黑-50S" panose="00020600040101010101" charset="-122"/>
                <a:ea typeface="汉仪旗黑-50S" panose="00020600040101010101" charset="-122"/>
                <a:cs typeface="汉仪旗黑-50S" panose="00020600040101010101"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算法介绍</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74133" y="927909"/>
            <a:ext cx="8187267" cy="2862322"/>
          </a:xfrm>
          <a:prstGeom prst="rect">
            <a:avLst/>
          </a:prstGeom>
          <a:noFill/>
        </p:spPr>
        <p:txBody>
          <a:bodyPr wrap="square" rtlCol="0">
            <a:spAutoFit/>
          </a:bodyPr>
          <a:lstStyle/>
          <a:p>
            <a:pPr indent="457200"/>
            <a:r>
              <a:rPr lang="en-US" altLang="zh-CN" sz="2000" dirty="0">
                <a:latin typeface="仿宋" panose="02010609060101010101" pitchFamily="49" charset="-122"/>
                <a:ea typeface="仿宋" panose="02010609060101010101" pitchFamily="49" charset="-122"/>
              </a:rPr>
              <a:t>Multi LLM consistency</a:t>
            </a:r>
            <a:r>
              <a:rPr lang="zh-CN" altLang="en-US" sz="2000" dirty="0">
                <a:latin typeface="仿宋" panose="02010609060101010101" pitchFamily="49" charset="-122"/>
                <a:ea typeface="仿宋" panose="02010609060101010101" pitchFamily="49" charset="-122"/>
              </a:rPr>
              <a:t>算法通过整合跨多个大型语言模型（</a:t>
            </a:r>
            <a:r>
              <a:rPr lang="en-US" altLang="zh-CN" sz="2000" dirty="0">
                <a:latin typeface="仿宋" panose="02010609060101010101" pitchFamily="49" charset="-122"/>
                <a:ea typeface="仿宋" panose="02010609060101010101" pitchFamily="49" charset="-122"/>
              </a:rPr>
              <a:t>LLMs</a:t>
            </a:r>
            <a:r>
              <a:rPr lang="zh-CN" altLang="en-US" sz="2000" dirty="0">
                <a:latin typeface="仿宋" panose="02010609060101010101" pitchFamily="49" charset="-122"/>
                <a:ea typeface="仿宋" panose="02010609060101010101" pitchFamily="49" charset="-122"/>
              </a:rPr>
              <a:t>）的推理路径来提高输出结果的一致性和准确性。该算法的主要步骤如下</a:t>
            </a:r>
            <a:r>
              <a:rPr lang="zh-CN" altLang="en-US" sz="2000" dirty="0" smtClean="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a:p>
            <a:pPr indent="457200"/>
            <a:r>
              <a:rPr lang="en-US" altLang="zh-CN" sz="2000" dirty="0">
                <a:latin typeface="仿宋" panose="02010609060101010101" pitchFamily="49" charset="-122"/>
                <a:ea typeface="仿宋" panose="02010609060101010101" pitchFamily="49" charset="-122"/>
              </a:rPr>
              <a:t>1. </a:t>
            </a:r>
            <a:r>
              <a:rPr lang="zh-CN" altLang="en-US" sz="2000" dirty="0">
                <a:latin typeface="仿宋" panose="02010609060101010101" pitchFamily="49" charset="-122"/>
                <a:ea typeface="仿宋" panose="02010609060101010101" pitchFamily="49" charset="-122"/>
              </a:rPr>
              <a:t>在多个不同的大型语言模型（如</a:t>
            </a:r>
            <a:r>
              <a:rPr lang="en-US" altLang="zh-CN" sz="2000" dirty="0">
                <a:latin typeface="仿宋" panose="02010609060101010101" pitchFamily="49" charset="-122"/>
                <a:ea typeface="仿宋" panose="02010609060101010101" pitchFamily="49" charset="-122"/>
              </a:rPr>
              <a:t>GPT4</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PaLM2</a:t>
            </a:r>
            <a:r>
              <a:rPr lang="zh-CN" altLang="en-US" sz="2000" dirty="0">
                <a:latin typeface="仿宋" panose="02010609060101010101" pitchFamily="49" charset="-122"/>
                <a:ea typeface="仿宋" panose="02010609060101010101" pitchFamily="49" charset="-122"/>
              </a:rPr>
              <a:t>等）上运行相同的思考链提示，以采样出不同的推理路径。这一步骤旨在从多样化的角度探索问题，以便捕捉到可能的不同解决方案和思维方式</a:t>
            </a:r>
            <a:r>
              <a:rPr lang="zh-CN" altLang="en-US" sz="2000" dirty="0" smtClean="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a:p>
            <a:pPr indent="457200"/>
            <a:r>
              <a:rPr lang="en-US" altLang="zh-CN" sz="2000" dirty="0">
                <a:latin typeface="仿宋" panose="02010609060101010101" pitchFamily="49" charset="-122"/>
                <a:ea typeface="仿宋" panose="02010609060101010101" pitchFamily="49" charset="-122"/>
              </a:rPr>
              <a:t>2. </a:t>
            </a:r>
            <a:r>
              <a:rPr lang="zh-CN" altLang="en-US" sz="2000" dirty="0">
                <a:latin typeface="仿宋" panose="02010609060101010101" pitchFamily="49" charset="-122"/>
                <a:ea typeface="仿宋" panose="02010609060101010101" pitchFamily="49" charset="-122"/>
              </a:rPr>
              <a:t>确立共识（</a:t>
            </a:r>
            <a:r>
              <a:rPr lang="en-US" altLang="zh-CN" sz="2000" dirty="0">
                <a:latin typeface="仿宋" panose="02010609060101010101" pitchFamily="49" charset="-122"/>
                <a:ea typeface="仿宋" panose="02010609060101010101" pitchFamily="49" charset="-122"/>
              </a:rPr>
              <a:t>quorum</a:t>
            </a:r>
            <a:r>
              <a:rPr lang="zh-CN" altLang="en-US" sz="2000" dirty="0">
                <a:latin typeface="仿宋" panose="02010609060101010101" pitchFamily="49" charset="-122"/>
                <a:ea typeface="仿宋" panose="02010609060101010101" pitchFamily="49" charset="-122"/>
              </a:rPr>
              <a:t>），选择最佳响应。在此示例中，使用</a:t>
            </a:r>
            <a:r>
              <a:rPr lang="en-US" altLang="zh-CN" sz="2000" dirty="0">
                <a:latin typeface="仿宋" panose="02010609060101010101" pitchFamily="49" charset="-122"/>
                <a:ea typeface="仿宋" panose="02010609060101010101" pitchFamily="49" charset="-122"/>
              </a:rPr>
              <a:t>GPT4</a:t>
            </a:r>
            <a:r>
              <a:rPr lang="zh-CN" altLang="en-US" sz="2000" dirty="0">
                <a:latin typeface="仿宋" panose="02010609060101010101" pitchFamily="49" charset="-122"/>
                <a:ea typeface="仿宋" panose="02010609060101010101" pitchFamily="49" charset="-122"/>
              </a:rPr>
              <a:t>作为共识评估器，但也可以采用其他方法。共识的建立是通过比对不同模型给出的答案，从中选出最为一致或出现频率最高的答案，以此作为最终的输出。</a:t>
            </a:r>
          </a:p>
        </p:txBody>
      </p:sp>
    </p:spTree>
    <p:extLst>
      <p:ext uri="{BB962C8B-B14F-4D97-AF65-F5344CB8AC3E}">
        <p14:creationId xmlns:p14="http://schemas.microsoft.com/office/powerpoint/2010/main" val="3525837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a:spLocks noChangeArrowheads="1"/>
          </p:cNvSpPr>
          <p:nvPr/>
        </p:nvSpPr>
        <p:spPr bwMode="auto">
          <a:xfrm>
            <a:off x="607142" y="72640"/>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dirty="0" smtClean="0">
                <a:solidFill>
                  <a:schemeClr val="accent1"/>
                </a:solidFill>
                <a:latin typeface="黑体" panose="02010609060101010101" pitchFamily="49" charset="-122"/>
                <a:ea typeface="黑体" panose="02010609060101010101" pitchFamily="49" charset="-122"/>
              </a:rPr>
              <a:t>算法介绍</a:t>
            </a:r>
            <a:endParaRPr lang="zh-CN" altLang="en-US" sz="2000" b="1" dirty="0">
              <a:solidFill>
                <a:srgbClr val="1D4E89"/>
              </a:solidFill>
              <a:latin typeface="黑体" panose="02010609060101010101" pitchFamily="49" charset="-122"/>
              <a:ea typeface="黑体" panose="02010609060101010101" pitchFamily="49" charset="-122"/>
            </a:endParaRPr>
          </a:p>
        </p:txBody>
      </p:sp>
      <p:sp>
        <p:nvSpPr>
          <p:cNvPr id="54" name="任意多边形: 形状 53"/>
          <p:cNvSpPr/>
          <p:nvPr/>
        </p:nvSpPr>
        <p:spPr>
          <a:xfrm>
            <a:off x="228600" y="0"/>
            <a:ext cx="356186" cy="604537"/>
          </a:xfrm>
          <a:custGeom>
            <a:avLst/>
            <a:gdLst>
              <a:gd name="connsiteX0" fmla="*/ 0 w 399474"/>
              <a:gd name="connsiteY0" fmla="*/ 0 h 678008"/>
              <a:gd name="connsiteX1" fmla="*/ 399474 w 399474"/>
              <a:gd name="connsiteY1" fmla="*/ 0 h 678008"/>
              <a:gd name="connsiteX2" fmla="*/ 399473 w 399474"/>
              <a:gd name="connsiteY2" fmla="*/ 478271 h 678008"/>
              <a:gd name="connsiteX3" fmla="*/ 199736 w 399474"/>
              <a:gd name="connsiteY3" fmla="*/ 678008 h 678008"/>
              <a:gd name="connsiteX4" fmla="*/ 199737 w 399474"/>
              <a:gd name="connsiteY4" fmla="*/ 678007 h 678008"/>
              <a:gd name="connsiteX5" fmla="*/ 0 w 399474"/>
              <a:gd name="connsiteY5" fmla="*/ 478270 h 67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74" h="678008">
                <a:moveTo>
                  <a:pt x="0" y="0"/>
                </a:moveTo>
                <a:lnTo>
                  <a:pt x="399474" y="0"/>
                </a:lnTo>
                <a:lnTo>
                  <a:pt x="399473" y="478271"/>
                </a:lnTo>
                <a:cubicBezTo>
                  <a:pt x="399473" y="588583"/>
                  <a:pt x="310048" y="678008"/>
                  <a:pt x="199736" y="678008"/>
                </a:cubicBezTo>
                <a:lnTo>
                  <a:pt x="199737" y="678007"/>
                </a:lnTo>
                <a:cubicBezTo>
                  <a:pt x="89425" y="678007"/>
                  <a:pt x="0" y="588582"/>
                  <a:pt x="0" y="47827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矩形 57"/>
          <p:cNvSpPr/>
          <p:nvPr/>
        </p:nvSpPr>
        <p:spPr>
          <a:xfrm>
            <a:off x="304089" y="2454244"/>
            <a:ext cx="1890268" cy="1486051"/>
          </a:xfrm>
          <a:prstGeom prst="rect">
            <a:avLst/>
          </a:prstGeom>
        </p:spPr>
        <p:txBody>
          <a:bodyPr wrap="square">
            <a:spAutoFit/>
          </a:bodyPr>
          <a:lstStyle/>
          <a:p>
            <a:pPr algn="ctr">
              <a:lnSpc>
                <a:spcPct val="150000"/>
              </a:lnSpc>
            </a:pPr>
            <a:r>
              <a:rPr lang="zh-CN" altLang="en-US" sz="1050" kern="0" dirty="0">
                <a:solidFill>
                  <a:schemeClr val="bg1"/>
                </a:solidFill>
                <a:latin typeface="汉仪旗黑-50S" panose="00020600040101010101" charset="-122"/>
                <a:sym typeface="汉仪旗黑-50S" panose="00020600040101010101" charset="-122"/>
              </a:rPr>
              <a:t>您的内容打在这里，或者通过复制您的文本后，在此框中选择粘贴您的内容打在这里，或者通过复制您的文本后，在此框中选择粘贴</a:t>
            </a:r>
          </a:p>
          <a:p>
            <a:pPr algn="ctr">
              <a:lnSpc>
                <a:spcPct val="150000"/>
              </a:lnSpc>
            </a:pPr>
            <a:endParaRPr lang="zh-CN" altLang="en-US" sz="1050" kern="0" dirty="0">
              <a:solidFill>
                <a:schemeClr val="bg1"/>
              </a:solidFill>
              <a:latin typeface="汉仪旗黑-50S" panose="00020600040101010101" charset="-122"/>
              <a:sym typeface="汉仪旗黑-50S" panose="00020600040101010101" charset="-122"/>
            </a:endParaRPr>
          </a:p>
        </p:txBody>
      </p:sp>
      <p:grpSp>
        <p:nvGrpSpPr>
          <p:cNvPr id="66" name="组合 65"/>
          <p:cNvGrpSpPr/>
          <p:nvPr/>
        </p:nvGrpSpPr>
        <p:grpSpPr>
          <a:xfrm rot="10800000" flipH="1">
            <a:off x="8560019" y="346903"/>
            <a:ext cx="355381" cy="88900"/>
            <a:chOff x="4381719" y="-1168400"/>
            <a:chExt cx="355381" cy="88900"/>
          </a:xfrm>
        </p:grpSpPr>
        <p:cxnSp>
          <p:nvCxnSpPr>
            <p:cNvPr id="67" name="直接连接符 66"/>
            <p:cNvCxnSpPr/>
            <p:nvPr/>
          </p:nvCxnSpPr>
          <p:spPr>
            <a:xfrm>
              <a:off x="4483100" y="-1168400"/>
              <a:ext cx="25400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381719" y="-1079500"/>
              <a:ext cx="35538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497" y="1279113"/>
            <a:ext cx="7569188" cy="2513954"/>
          </a:xfrm>
          <a:prstGeom prst="rect">
            <a:avLst/>
          </a:prstGeom>
        </p:spPr>
      </p:pic>
      <p:sp>
        <p:nvSpPr>
          <p:cNvPr id="10" name="文本框 9"/>
          <p:cNvSpPr txBox="1"/>
          <p:nvPr/>
        </p:nvSpPr>
        <p:spPr>
          <a:xfrm>
            <a:off x="728133" y="4032354"/>
            <a:ext cx="8187267" cy="307777"/>
          </a:xfrm>
          <a:prstGeom prst="rect">
            <a:avLst/>
          </a:prstGeom>
          <a:noFill/>
        </p:spPr>
        <p:txBody>
          <a:bodyPr wrap="square" rtlCol="0">
            <a:spAutoFit/>
          </a:bodyPr>
          <a:lstStyle/>
          <a:p>
            <a:pPr indent="457200"/>
            <a:r>
              <a:rPr lang="en-US" altLang="zh-CN" sz="1400" dirty="0">
                <a:latin typeface="仿宋" panose="02010609060101010101" pitchFamily="49" charset="-122"/>
                <a:ea typeface="仿宋" panose="02010609060101010101" pitchFamily="49" charset="-122"/>
              </a:rPr>
              <a:t>Self-Consistency Improves Chain of Thought Reasoning in Language Models</a:t>
            </a:r>
            <a:endParaRPr lang="zh-CN" altLang="en-US" sz="14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350844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jb3VudCI6MywiaGRpZCI6IjBlNmYzZTEwNWQwMzkzNTU5OGQ4MzYzMTk4MDUxNmFkIiwidXNlckNvdW50IjozfQ=="/>
</p:tagLst>
</file>

<file path=ppt/theme/theme1.xml><?xml version="1.0" encoding="utf-8"?>
<a:theme xmlns:a="http://schemas.openxmlformats.org/drawingml/2006/main" name="Office 主题​​">
  <a:themeElements>
    <a:clrScheme name="自定义 851">
      <a:dk1>
        <a:sysClr val="windowText" lastClr="000000"/>
      </a:dk1>
      <a:lt1>
        <a:sysClr val="window" lastClr="FFFFFF"/>
      </a:lt1>
      <a:dk2>
        <a:srgbClr val="44546A"/>
      </a:dk2>
      <a:lt2>
        <a:srgbClr val="E7E6E6"/>
      </a:lt2>
      <a:accent1>
        <a:srgbClr val="1D4E89"/>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3标准">
      <a:majorFont>
        <a:latin typeface="汉仪旗黑-50S"/>
        <a:ea typeface="汉仪大宋简"/>
        <a:cs typeface=""/>
      </a:majorFont>
      <a:minorFont>
        <a:latin typeface="汉仪旗黑-50S"/>
        <a:ea typeface="汉仪旗黑-50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苔藓绿极简清新毕业答辩</Template>
  <TotalTime>57</TotalTime>
  <Words>1977</Words>
  <Application>Microsoft Office PowerPoint</Application>
  <PresentationFormat>全屏显示(16:9)</PresentationFormat>
  <Paragraphs>98</Paragraphs>
  <Slides>29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黑体</vt:lpstr>
      <vt:lpstr>汉仪大宋简</vt:lpstr>
      <vt:lpstr>汉仪旗黑-50S</vt:lpstr>
      <vt:lpstr>仿宋</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HUANG</cp:lastModifiedBy>
  <cp:revision>32</cp:revision>
  <dcterms:created xsi:type="dcterms:W3CDTF">2022-04-14T13:14:00Z</dcterms:created>
  <dcterms:modified xsi:type="dcterms:W3CDTF">2024-06-30T13:36:54Z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KSOTemplateUUID">
    <vt:lpwstr>v1.0_mb_a2IJnYh0qRv13W47tJTrYw==</vt:lpwstr>
  </property>
  <property fmtid="{D5CDD505-2E9C-101B-9397-08002B2CF9AE}" pid="4" name="ICV">
    <vt:lpwstr>C33628BB010A4E979357EC5C806BB6B2_11</vt:lpwstr>
  </property>
</Properties>
</file>